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564" r:id="rId3"/>
    <p:sldId id="526" r:id="rId4"/>
    <p:sldId id="411" r:id="rId5"/>
    <p:sldId id="560" r:id="rId6"/>
    <p:sldId id="561" r:id="rId7"/>
    <p:sldId id="548" r:id="rId8"/>
    <p:sldId id="392" r:id="rId9"/>
    <p:sldId id="395" r:id="rId10"/>
    <p:sldId id="257" r:id="rId11"/>
    <p:sldId id="563" r:id="rId12"/>
    <p:sldId id="556" r:id="rId13"/>
    <p:sldId id="554" r:id="rId14"/>
    <p:sldId id="553" r:id="rId15"/>
    <p:sldId id="515" r:id="rId16"/>
    <p:sldId id="494" r:id="rId17"/>
    <p:sldId id="401" r:id="rId18"/>
    <p:sldId id="488" r:id="rId19"/>
    <p:sldId id="490" r:id="rId20"/>
    <p:sldId id="429" r:id="rId21"/>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12" userDrawn="1">
          <p15:clr>
            <a:srgbClr val="A4A3A4"/>
          </p15:clr>
        </p15:guide>
      </p15:sldGuideLst>
    </p:ext>
    <p:ext uri="{2D200454-40CA-4A62-9FC3-DE9A4176ACB9}">
      <p15:notesGuideLst xmlns:p15="http://schemas.microsoft.com/office/powerpoint/2012/main">
        <p15:guide id="1" orient="horz" pos="3075" userDrawn="1">
          <p15:clr>
            <a:srgbClr val="A4A3A4"/>
          </p15:clr>
        </p15:guide>
        <p15:guide id="2" pos="2094" userDrawn="1">
          <p15:clr>
            <a:srgbClr val="A4A3A4"/>
          </p15:clr>
        </p15:guide>
        <p15:guide id="3" orient="horz" pos="3127" userDrawn="1">
          <p15:clr>
            <a:srgbClr val="A4A3A4"/>
          </p15:clr>
        </p15:guide>
        <p15:guide id="4"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Skipper Andersen" initials="MSA" lastIdx="11" clrIdx="0">
    <p:extLst>
      <p:ext uri="{19B8F6BF-5375-455C-9EA6-DF929625EA0E}">
        <p15:presenceInfo xmlns:p15="http://schemas.microsoft.com/office/powerpoint/2012/main" userId="S-1-5-21-2784714603-3532836585-2840729467-17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5042" autoAdjust="0"/>
  </p:normalViewPr>
  <p:slideViewPr>
    <p:cSldViewPr>
      <p:cViewPr varScale="1">
        <p:scale>
          <a:sx n="108" d="100"/>
          <a:sy n="108" d="100"/>
        </p:scale>
        <p:origin x="1550" y="77"/>
      </p:cViewPr>
      <p:guideLst>
        <p:guide pos="2880"/>
        <p:guide orient="horz" pos="2112"/>
      </p:guideLst>
    </p:cSldViewPr>
  </p:slideViewPr>
  <p:notesTextViewPr>
    <p:cViewPr>
      <p:scale>
        <a:sx n="300" d="100"/>
        <a:sy n="300" d="100"/>
      </p:scale>
      <p:origin x="0" y="0"/>
    </p:cViewPr>
  </p:notesTextViewPr>
  <p:notesViewPr>
    <p:cSldViewPr>
      <p:cViewPr varScale="1">
        <p:scale>
          <a:sx n="64" d="100"/>
          <a:sy n="64" d="100"/>
        </p:scale>
        <p:origin x="-3130" y="-82"/>
      </p:cViewPr>
      <p:guideLst>
        <p:guide orient="horz" pos="3075"/>
        <p:guide pos="2094"/>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45659" cy="496332"/>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sz="quarter" idx="1"/>
          </p:nvPr>
        </p:nvSpPr>
        <p:spPr>
          <a:xfrm>
            <a:off x="3850445" y="0"/>
            <a:ext cx="2945659" cy="496332"/>
          </a:xfrm>
          <a:prstGeom prst="rect">
            <a:avLst/>
          </a:prstGeom>
        </p:spPr>
        <p:txBody>
          <a:bodyPr vert="horz" lIns="93177" tIns="46589" rIns="93177" bIns="46589" rtlCol="0"/>
          <a:lstStyle>
            <a:lvl1pPr algn="r">
              <a:defRPr sz="1200"/>
            </a:lvl1pPr>
          </a:lstStyle>
          <a:p>
            <a:fld id="{C0F01408-E881-4951-B76D-3C57CE5932F3}" type="datetimeFigureOut">
              <a:rPr lang="en-GB" smtClean="0"/>
              <a:t>02/09/2019</a:t>
            </a:fld>
            <a:endParaRPr lang="en-GB"/>
          </a:p>
        </p:txBody>
      </p:sp>
      <p:sp>
        <p:nvSpPr>
          <p:cNvPr id="4" name="Footer Placeholder 3"/>
          <p:cNvSpPr>
            <a:spLocks noGrp="1"/>
          </p:cNvSpPr>
          <p:nvPr>
            <p:ph type="ftr" sz="quarter" idx="2"/>
          </p:nvPr>
        </p:nvSpPr>
        <p:spPr>
          <a:xfrm>
            <a:off x="2" y="9428584"/>
            <a:ext cx="2945659" cy="496332"/>
          </a:xfrm>
          <a:prstGeom prst="rect">
            <a:avLst/>
          </a:prstGeom>
        </p:spPr>
        <p:txBody>
          <a:bodyPr vert="horz" lIns="93177" tIns="46589" rIns="93177" bIns="46589" rtlCol="0" anchor="b"/>
          <a:lstStyle>
            <a:lvl1pPr algn="l">
              <a:defRPr sz="1200"/>
            </a:lvl1pPr>
          </a:lstStyle>
          <a:p>
            <a:endParaRPr lang="en-GB"/>
          </a:p>
        </p:txBody>
      </p:sp>
      <p:sp>
        <p:nvSpPr>
          <p:cNvPr id="5" name="Slide Number Placeholder 4"/>
          <p:cNvSpPr>
            <a:spLocks noGrp="1"/>
          </p:cNvSpPr>
          <p:nvPr>
            <p:ph type="sldNum" sz="quarter" idx="3"/>
          </p:nvPr>
        </p:nvSpPr>
        <p:spPr>
          <a:xfrm>
            <a:off x="3850445" y="9428584"/>
            <a:ext cx="2945659" cy="496332"/>
          </a:xfrm>
          <a:prstGeom prst="rect">
            <a:avLst/>
          </a:prstGeom>
        </p:spPr>
        <p:txBody>
          <a:bodyPr vert="horz" lIns="93177" tIns="46589" rIns="93177" bIns="46589" rtlCol="0" anchor="b"/>
          <a:lstStyle>
            <a:lvl1pPr algn="r">
              <a:defRPr sz="1200"/>
            </a:lvl1pPr>
          </a:lstStyle>
          <a:p>
            <a:fld id="{DB97A1C0-E338-400B-9C1B-B72B652C86B1}" type="slidenum">
              <a:rPr lang="en-GB" smtClean="0"/>
              <a:t>‹#›</a:t>
            </a:fld>
            <a:endParaRPr lang="en-GB"/>
          </a:p>
        </p:txBody>
      </p:sp>
    </p:spTree>
    <p:extLst>
      <p:ext uri="{BB962C8B-B14F-4D97-AF65-F5344CB8AC3E}">
        <p14:creationId xmlns:p14="http://schemas.microsoft.com/office/powerpoint/2010/main" val="3116194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45659" cy="496332"/>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idx="1"/>
          </p:nvPr>
        </p:nvSpPr>
        <p:spPr>
          <a:xfrm>
            <a:off x="3850445" y="0"/>
            <a:ext cx="2945659" cy="496332"/>
          </a:xfrm>
          <a:prstGeom prst="rect">
            <a:avLst/>
          </a:prstGeom>
        </p:spPr>
        <p:txBody>
          <a:bodyPr vert="horz" lIns="93177" tIns="46589" rIns="93177" bIns="46589" rtlCol="0"/>
          <a:lstStyle>
            <a:lvl1pPr algn="r">
              <a:defRPr sz="1200"/>
            </a:lvl1pPr>
          </a:lstStyle>
          <a:p>
            <a:fld id="{89C440A2-7E53-4824-9BCA-D02445154C10}" type="datetimeFigureOut">
              <a:rPr lang="en-GB" smtClean="0"/>
              <a:t>02/09/2019</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endParaRPr lang="en-GB"/>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428584"/>
            <a:ext cx="2945659" cy="496332"/>
          </a:xfrm>
          <a:prstGeom prst="rect">
            <a:avLst/>
          </a:prstGeom>
        </p:spPr>
        <p:txBody>
          <a:bodyPr vert="horz" lIns="93177" tIns="46589" rIns="93177" bIns="46589" rtlCol="0" anchor="b"/>
          <a:lstStyle>
            <a:lvl1pPr algn="l">
              <a:defRPr sz="1200"/>
            </a:lvl1pPr>
          </a:lstStyle>
          <a:p>
            <a:endParaRPr lang="en-GB"/>
          </a:p>
        </p:txBody>
      </p:sp>
      <p:sp>
        <p:nvSpPr>
          <p:cNvPr id="7" name="Slide Number Placeholder 6"/>
          <p:cNvSpPr>
            <a:spLocks noGrp="1"/>
          </p:cNvSpPr>
          <p:nvPr>
            <p:ph type="sldNum" sz="quarter" idx="5"/>
          </p:nvPr>
        </p:nvSpPr>
        <p:spPr>
          <a:xfrm>
            <a:off x="3850445" y="9428584"/>
            <a:ext cx="2945659" cy="496332"/>
          </a:xfrm>
          <a:prstGeom prst="rect">
            <a:avLst/>
          </a:prstGeom>
        </p:spPr>
        <p:txBody>
          <a:bodyPr vert="horz" lIns="93177" tIns="46589" rIns="93177" bIns="46589" rtlCol="0" anchor="b"/>
          <a:lstStyle>
            <a:lvl1pPr algn="r">
              <a:defRPr sz="1200"/>
            </a:lvl1pPr>
          </a:lstStyle>
          <a:p>
            <a:fld id="{CFECA04F-9768-4115-A6DF-D4B2218C7B5B}" type="slidenum">
              <a:rPr lang="en-GB" smtClean="0"/>
              <a:t>‹#›</a:t>
            </a:fld>
            <a:endParaRPr lang="en-GB"/>
          </a:p>
        </p:txBody>
      </p:sp>
    </p:spTree>
    <p:extLst>
      <p:ext uri="{BB962C8B-B14F-4D97-AF65-F5344CB8AC3E}">
        <p14:creationId xmlns:p14="http://schemas.microsoft.com/office/powerpoint/2010/main" val="975461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GB" sz="1100" dirty="0"/>
              <a:t>Hello everyone,</a:t>
            </a:r>
            <a:r>
              <a:rPr lang="en-GB" sz="1100" baseline="0" dirty="0"/>
              <a:t> welcome to the final presentation of this event. I am Vikranth, and I am reading for a D.Phil. in Biomedical Engineering at the University of Oxford. Today, I’ll be taking you through this talk on ‘</a:t>
            </a:r>
            <a:r>
              <a:rPr lang="en-GB" sz="1100" dirty="0"/>
              <a:t>Compensatory Movements Involved During Simulated Upper Limb Prosthetic Usage: Reach Task vs. Reach-to-Grasp Task</a:t>
            </a:r>
            <a:r>
              <a:rPr lang="en-US" sz="1100" dirty="0"/>
              <a:t>.</a:t>
            </a:r>
            <a:r>
              <a:rPr lang="en-GB" sz="1100" baseline="0" dirty="0"/>
              <a:t>’</a:t>
            </a:r>
            <a:endParaRPr lang="en-GB" sz="1100" dirty="0"/>
          </a:p>
        </p:txBody>
      </p:sp>
      <p:sp>
        <p:nvSpPr>
          <p:cNvPr id="4" name="Slide Number Placeholder 3"/>
          <p:cNvSpPr>
            <a:spLocks noGrp="1"/>
          </p:cNvSpPr>
          <p:nvPr>
            <p:ph type="sldNum" sz="quarter" idx="10"/>
          </p:nvPr>
        </p:nvSpPr>
        <p:spPr/>
        <p:txBody>
          <a:bodyPr/>
          <a:lstStyle/>
          <a:p>
            <a:fld id="{CFECA04F-9768-4115-A6DF-D4B2218C7B5B}" type="slidenum">
              <a:rPr lang="en-GB" smtClean="0"/>
              <a:t>1</a:t>
            </a:fld>
            <a:endParaRPr lang="en-GB"/>
          </a:p>
        </p:txBody>
      </p:sp>
    </p:spTree>
    <p:extLst>
      <p:ext uri="{BB962C8B-B14F-4D97-AF65-F5344CB8AC3E}">
        <p14:creationId xmlns:p14="http://schemas.microsoft.com/office/powerpoint/2010/main" val="3207580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ea typeface="Calibri" panose="020F0502020204030204" pitchFamily="34" charset="0"/>
                <a:cs typeface="Calibri" panose="020F0502020204030204" pitchFamily="34" charset="0"/>
              </a:rPr>
              <a:t>Wrist brace was used to mimic lack of a controllable wrist in a typical prosthetic device;</a:t>
            </a:r>
            <a:r>
              <a:rPr lang="en-GB" sz="1200" baseline="0" dirty="0">
                <a:latin typeface="Calibri" panose="020F0502020204030204" pitchFamily="34" charset="0"/>
                <a:ea typeface="Calibri" panose="020F0502020204030204" pitchFamily="34" charset="0"/>
                <a:cs typeface="Calibri" panose="020F0502020204030204" pitchFamily="34" charset="0"/>
              </a:rPr>
              <a:t> </a:t>
            </a:r>
            <a:r>
              <a:rPr lang="en-GB" sz="1200" dirty="0">
                <a:latin typeface="Calibri" panose="020F0502020204030204" pitchFamily="34" charset="0"/>
                <a:ea typeface="Calibri" panose="020F0502020204030204" pitchFamily="34" charset="0"/>
                <a:cs typeface="Calibri" panose="020F0502020204030204" pitchFamily="34" charset="0"/>
              </a:rPr>
              <a:t>Talk about reduction in </a:t>
            </a:r>
            <a:r>
              <a:rPr lang="en-GB" sz="1200" dirty="0" err="1">
                <a:latin typeface="Calibri" panose="020F0502020204030204" pitchFamily="34" charset="0"/>
                <a:ea typeface="Calibri" panose="020F0502020204030204" pitchFamily="34" charset="0"/>
                <a:cs typeface="Calibri" panose="020F0502020204030204" pitchFamily="34" charset="0"/>
              </a:rPr>
              <a:t>DoF</a:t>
            </a:r>
            <a:endParaRPr lang="en-GB" sz="1200" dirty="0">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ea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ea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ea typeface="Calibri" panose="020F0502020204030204" pitchFamily="34" charset="0"/>
                <a:cs typeface="Calibri" panose="020F0502020204030204" pitchFamily="34" charset="0"/>
              </a:rPr>
              <a:t>RF task</a:t>
            </a:r>
            <a:r>
              <a:rPr lang="en-GB" sz="1200" baseline="0" dirty="0">
                <a:latin typeface="Calibri" panose="020F0502020204030204" pitchFamily="34" charset="0"/>
                <a:ea typeface="Calibri" panose="020F0502020204030204" pitchFamily="34" charset="0"/>
                <a:cs typeface="Calibri" panose="020F0502020204030204" pitchFamily="34" charset="0"/>
              </a:rPr>
              <a:t> involves… where as RGF task involves…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CFECA04F-9768-4115-A6DF-D4B2218C7B5B}" type="slidenum">
              <a:rPr lang="en-GB" smtClean="0"/>
              <a:t>4</a:t>
            </a:fld>
            <a:endParaRPr lang="en-GB"/>
          </a:p>
        </p:txBody>
      </p:sp>
    </p:spTree>
    <p:extLst>
      <p:ext uri="{BB962C8B-B14F-4D97-AF65-F5344CB8AC3E}">
        <p14:creationId xmlns:p14="http://schemas.microsoft.com/office/powerpoint/2010/main" val="380909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ea typeface="Calibri" panose="020F0502020204030204" pitchFamily="34" charset="0"/>
                <a:cs typeface="Calibri" panose="020F0502020204030204" pitchFamily="34" charset="0"/>
              </a:rPr>
              <a:t>Wrist brace was used to mimic lack of a controllable wrist in a typical prosthetic device;</a:t>
            </a:r>
            <a:r>
              <a:rPr lang="en-GB" sz="1200" baseline="0" dirty="0">
                <a:latin typeface="Calibri" panose="020F0502020204030204" pitchFamily="34" charset="0"/>
                <a:ea typeface="Calibri" panose="020F0502020204030204" pitchFamily="34" charset="0"/>
                <a:cs typeface="Calibri" panose="020F0502020204030204" pitchFamily="34" charset="0"/>
              </a:rPr>
              <a:t> </a:t>
            </a:r>
            <a:r>
              <a:rPr lang="en-GB" sz="1200" dirty="0">
                <a:latin typeface="Calibri" panose="020F0502020204030204" pitchFamily="34" charset="0"/>
                <a:ea typeface="Calibri" panose="020F0502020204030204" pitchFamily="34" charset="0"/>
                <a:cs typeface="Calibri" panose="020F0502020204030204" pitchFamily="34" charset="0"/>
              </a:rPr>
              <a:t>Talk about reduction in </a:t>
            </a:r>
            <a:r>
              <a:rPr lang="en-GB" sz="1200" dirty="0" err="1">
                <a:latin typeface="Calibri" panose="020F0502020204030204" pitchFamily="34" charset="0"/>
                <a:ea typeface="Calibri" panose="020F0502020204030204" pitchFamily="34" charset="0"/>
                <a:cs typeface="Calibri" panose="020F0502020204030204" pitchFamily="34" charset="0"/>
              </a:rPr>
              <a:t>DoF</a:t>
            </a:r>
            <a:endParaRPr lang="en-GB" sz="1200" dirty="0">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ea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ea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ea typeface="Calibri" panose="020F0502020204030204" pitchFamily="34" charset="0"/>
                <a:cs typeface="Calibri" panose="020F0502020204030204" pitchFamily="34" charset="0"/>
              </a:rPr>
              <a:t>RF task</a:t>
            </a:r>
            <a:r>
              <a:rPr lang="en-GB" sz="1200" baseline="0" dirty="0">
                <a:latin typeface="Calibri" panose="020F0502020204030204" pitchFamily="34" charset="0"/>
                <a:ea typeface="Calibri" panose="020F0502020204030204" pitchFamily="34" charset="0"/>
                <a:cs typeface="Calibri" panose="020F0502020204030204" pitchFamily="34" charset="0"/>
              </a:rPr>
              <a:t> involves… where as RGF task involves…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CFECA04F-9768-4115-A6DF-D4B2218C7B5B}" type="slidenum">
              <a:rPr lang="en-GB" smtClean="0"/>
              <a:t>5</a:t>
            </a:fld>
            <a:endParaRPr lang="en-GB"/>
          </a:p>
        </p:txBody>
      </p:sp>
    </p:spTree>
    <p:extLst>
      <p:ext uri="{BB962C8B-B14F-4D97-AF65-F5344CB8AC3E}">
        <p14:creationId xmlns:p14="http://schemas.microsoft.com/office/powerpoint/2010/main" val="563547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050" dirty="0"/>
              <a:t>ISB standards will lead to better communication among researchers and clinicians.</a:t>
            </a:r>
          </a:p>
        </p:txBody>
      </p:sp>
      <p:sp>
        <p:nvSpPr>
          <p:cNvPr id="4" name="Slide Number Placeholder 3"/>
          <p:cNvSpPr>
            <a:spLocks noGrp="1"/>
          </p:cNvSpPr>
          <p:nvPr>
            <p:ph type="sldNum" sz="quarter" idx="10"/>
          </p:nvPr>
        </p:nvSpPr>
        <p:spPr/>
        <p:txBody>
          <a:bodyPr/>
          <a:lstStyle/>
          <a:p>
            <a:fld id="{CFECA04F-9768-4115-A6DF-D4B2218C7B5B}" type="slidenum">
              <a:rPr lang="en-GB" smtClean="0"/>
              <a:t>8</a:t>
            </a:fld>
            <a:endParaRPr lang="en-GB"/>
          </a:p>
        </p:txBody>
      </p:sp>
    </p:spTree>
    <p:extLst>
      <p:ext uri="{BB962C8B-B14F-4D97-AF65-F5344CB8AC3E}">
        <p14:creationId xmlns:p14="http://schemas.microsoft.com/office/powerpoint/2010/main" val="170789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FECA04F-9768-4115-A6DF-D4B2218C7B5B}" type="slidenum">
              <a:rPr lang="en-GB" smtClean="0"/>
              <a:t>9</a:t>
            </a:fld>
            <a:endParaRPr lang="en-GB"/>
          </a:p>
        </p:txBody>
      </p:sp>
    </p:spTree>
    <p:extLst>
      <p:ext uri="{BB962C8B-B14F-4D97-AF65-F5344CB8AC3E}">
        <p14:creationId xmlns:p14="http://schemas.microsoft.com/office/powerpoint/2010/main" val="125486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FECA04F-9768-4115-A6DF-D4B2218C7B5B}" type="slidenum">
              <a:rPr lang="en-GB" smtClean="0"/>
              <a:t>10</a:t>
            </a:fld>
            <a:endParaRPr lang="en-GB"/>
          </a:p>
        </p:txBody>
      </p:sp>
    </p:spTree>
    <p:extLst>
      <p:ext uri="{BB962C8B-B14F-4D97-AF65-F5344CB8AC3E}">
        <p14:creationId xmlns:p14="http://schemas.microsoft.com/office/powerpoint/2010/main" val="3297535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kern="1200" dirty="0">
                <a:solidFill>
                  <a:schemeClr val="tx1"/>
                </a:solidFill>
                <a:effectLst/>
                <a:latin typeface="+mn-lt"/>
                <a:ea typeface="+mn-ea"/>
                <a:cs typeface="+mn-cs"/>
              </a:rPr>
              <a:t>An IMU comprises of accelerometers, gyroscopes, and magnetometers combined with a fusion algorithm, e.g., a Kalman filter.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E47907A7-301C-40CD-8050-7C0004C4CBF7}" type="slidenum">
              <a:rPr lang="en-GB" smtClean="0"/>
              <a:pPr/>
              <a:t>17</a:t>
            </a:fld>
            <a:endParaRPr lang="en-GB"/>
          </a:p>
        </p:txBody>
      </p:sp>
    </p:spTree>
    <p:extLst>
      <p:ext uri="{BB962C8B-B14F-4D97-AF65-F5344CB8AC3E}">
        <p14:creationId xmlns:p14="http://schemas.microsoft.com/office/powerpoint/2010/main" val="371512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lvl="0"/>
            <a:r>
              <a:rPr lang="en-GB" sz="1200" i="1" kern="1200" dirty="0">
                <a:solidFill>
                  <a:schemeClr val="tx1"/>
                </a:solidFill>
                <a:effectLst/>
                <a:latin typeface="+mn-lt"/>
                <a:ea typeface="+mn-ea"/>
                <a:cs typeface="+mn-cs"/>
              </a:rPr>
              <a:t>It can be attached to a body segment to estimate the movement of that segment in space; and when combined with other IMUs on adjacent body segments, the kinematics of movements can be calculated. </a:t>
            </a:r>
          </a:p>
          <a:p>
            <a:pPr lvl="0"/>
            <a:endParaRPr lang="en-GB" sz="1200" kern="1200" dirty="0">
              <a:solidFill>
                <a:schemeClr val="tx1"/>
              </a:solidFill>
              <a:effectLst/>
              <a:latin typeface="+mn-lt"/>
              <a:ea typeface="+mn-ea"/>
              <a:cs typeface="+mn-cs"/>
            </a:endParaRPr>
          </a:p>
          <a:p>
            <a:pPr lvl="0"/>
            <a:r>
              <a:rPr lang="en-GB" sz="1200" i="1" kern="1200" dirty="0">
                <a:solidFill>
                  <a:schemeClr val="tx1"/>
                </a:solidFill>
                <a:effectLst/>
                <a:latin typeface="+mn-lt"/>
                <a:ea typeface="+mn-ea"/>
                <a:cs typeface="+mn-cs"/>
              </a:rPr>
              <a:t>IMU motion-capture systems are portable and less expensive than traditional camera-based motion-capture systems.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907A7-301C-40CD-8050-7C0004C4CBF7}" type="slidenum">
              <a:rPr lang="en-GB" smtClean="0"/>
              <a:pPr/>
              <a:t>18</a:t>
            </a:fld>
            <a:endParaRPr lang="en-GB"/>
          </a:p>
        </p:txBody>
      </p:sp>
    </p:spTree>
    <p:extLst>
      <p:ext uri="{BB962C8B-B14F-4D97-AF65-F5344CB8AC3E}">
        <p14:creationId xmlns:p14="http://schemas.microsoft.com/office/powerpoint/2010/main" val="4179728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618" y="1105272"/>
            <a:ext cx="7543799" cy="52760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Rectangle 1"/>
          <p:cNvSpPr/>
          <p:nvPr userDrawn="1"/>
        </p:nvSpPr>
        <p:spPr>
          <a:xfrm>
            <a:off x="-80636" y="949329"/>
            <a:ext cx="9309195" cy="5908672"/>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904"/>
          </a:p>
        </p:txBody>
      </p:sp>
    </p:spTree>
    <p:extLst>
      <p:ext uri="{BB962C8B-B14F-4D97-AF65-F5344CB8AC3E}">
        <p14:creationId xmlns:p14="http://schemas.microsoft.com/office/powerpoint/2010/main" val="21636974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9" name="Picture 8" descr="ox_small_cmyk_pos_rect.jp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086600" y="124455"/>
            <a:ext cx="1645920" cy="5069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spcBef>
          <a:spcPct val="0"/>
        </a:spcBef>
        <a:buNone/>
        <a:defRPr sz="3200" b="1" i="0" kern="1200">
          <a:solidFill>
            <a:srgbClr val="002147"/>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vicon.com/downloa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unbei/mcap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038600" y="6462486"/>
            <a:ext cx="12192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RWattsDSC_0055_retouchedforPP2.jpg"/>
          <p:cNvPicPr>
            <a:picLocks noChangeAspect="1"/>
          </p:cNvPicPr>
          <p:nvPr/>
        </p:nvPicPr>
        <p:blipFill rotWithShape="1">
          <a:blip r:embed="rId3">
            <a:extLst>
              <a:ext uri="{28A0092B-C50C-407E-A947-70E740481C1C}">
                <a14:useLocalDpi xmlns:a14="http://schemas.microsoft.com/office/drawing/2010/main" val="0"/>
              </a:ext>
            </a:extLst>
          </a:blip>
          <a:srcRect l="22449" t="5964" r="1"/>
          <a:stretch/>
        </p:blipFill>
        <p:spPr>
          <a:xfrm>
            <a:off x="213631" y="1015999"/>
            <a:ext cx="7091322" cy="5640614"/>
          </a:xfrm>
          <a:prstGeom prst="rect">
            <a:avLst/>
          </a:prstGeom>
          <a:ln>
            <a:noFill/>
          </a:ln>
          <a:effectLst>
            <a:outerShdw blurRad="292100" dist="139700" dir="2700000" algn="tl" rotWithShape="0">
              <a:srgbClr val="333333">
                <a:alpha val="65000"/>
              </a:srgbClr>
            </a:outerShdw>
          </a:effectLst>
        </p:spPr>
      </p:pic>
      <p:sp>
        <p:nvSpPr>
          <p:cNvPr id="4" name="Subtitle 2"/>
          <p:cNvSpPr txBox="1">
            <a:spLocks/>
          </p:cNvSpPr>
          <p:nvPr/>
        </p:nvSpPr>
        <p:spPr>
          <a:xfrm>
            <a:off x="208191" y="1028067"/>
            <a:ext cx="5988579" cy="46153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GB" sz="1800" b="1" u="sng" dirty="0">
                <a:solidFill>
                  <a:schemeClr val="tx1"/>
                </a:solidFill>
                <a:latin typeface="+mj-lt"/>
                <a:ea typeface="+mj-ea"/>
                <a:cs typeface="+mj-cs"/>
              </a:rPr>
              <a:t>Runbei Cheng</a:t>
            </a:r>
            <a:r>
              <a:rPr lang="en-GB" sz="1800" b="1" baseline="30000" dirty="0">
                <a:solidFill>
                  <a:schemeClr val="tx1"/>
                </a:solidFill>
                <a:latin typeface="+mj-lt"/>
                <a:ea typeface="+mj-ea"/>
                <a:cs typeface="+mj-cs"/>
              </a:rPr>
              <a:t>1*</a:t>
            </a:r>
            <a:r>
              <a:rPr lang="en-GB" sz="1800" b="1" dirty="0">
                <a:solidFill>
                  <a:schemeClr val="tx1"/>
                </a:solidFill>
                <a:latin typeface="+mj-lt"/>
                <a:ea typeface="+mj-ea"/>
                <a:cs typeface="+mj-cs"/>
              </a:rPr>
              <a:t>, Vikranth H. Nagaraja</a:t>
            </a:r>
            <a:r>
              <a:rPr lang="en-GB" sz="1800" b="1" baseline="30000" dirty="0">
                <a:solidFill>
                  <a:schemeClr val="tx1"/>
                </a:solidFill>
                <a:latin typeface="+mj-lt"/>
                <a:ea typeface="+mj-ea"/>
                <a:cs typeface="+mj-cs"/>
              </a:rPr>
              <a:t>1</a:t>
            </a:r>
            <a:r>
              <a:rPr lang="en-GB" sz="1800" b="1" dirty="0">
                <a:solidFill>
                  <a:schemeClr val="tx1"/>
                </a:solidFill>
                <a:latin typeface="+mj-lt"/>
                <a:ea typeface="+mj-ea"/>
                <a:cs typeface="+mj-cs"/>
              </a:rPr>
              <a:t>, Jeroen H. Bergmann</a:t>
            </a:r>
            <a:r>
              <a:rPr lang="en-GB" sz="1800" b="1" baseline="30000" dirty="0">
                <a:solidFill>
                  <a:schemeClr val="tx1"/>
                </a:solidFill>
              </a:rPr>
              <a:t>1</a:t>
            </a:r>
            <a:r>
              <a:rPr lang="en-GB" sz="1800" b="1" dirty="0">
                <a:solidFill>
                  <a:schemeClr val="tx1"/>
                </a:solidFill>
                <a:latin typeface="+mj-lt"/>
                <a:ea typeface="+mj-ea"/>
                <a:cs typeface="+mj-cs"/>
              </a:rPr>
              <a:t>, and </a:t>
            </a:r>
            <a:r>
              <a:rPr lang="en-GB" sz="1800" b="1" dirty="0">
                <a:solidFill>
                  <a:schemeClr val="tx1"/>
                </a:solidFill>
              </a:rPr>
              <a:t>Mark S. Thompson</a:t>
            </a:r>
            <a:r>
              <a:rPr lang="en-GB" sz="1800" b="1" baseline="30000" dirty="0">
                <a:solidFill>
                  <a:schemeClr val="tx1"/>
                </a:solidFill>
              </a:rPr>
              <a:t>2</a:t>
            </a:r>
            <a:endParaRPr lang="en-GB" sz="1800" b="1" dirty="0">
              <a:solidFill>
                <a:schemeClr val="tx1"/>
              </a:solidFill>
              <a:latin typeface="+mj-lt"/>
              <a:ea typeface="+mj-ea"/>
              <a:cs typeface="+mj-cs"/>
            </a:endParaRPr>
          </a:p>
          <a:p>
            <a:pPr algn="l"/>
            <a:endParaRPr lang="en-GB" sz="1050" u="sng" dirty="0"/>
          </a:p>
          <a:p>
            <a:pPr algn="l"/>
            <a:endParaRPr lang="en-GB" sz="1050" u="sng" dirty="0"/>
          </a:p>
          <a:p>
            <a:pPr algn="l"/>
            <a:endParaRPr lang="en-GB" sz="1050" u="sng" dirty="0"/>
          </a:p>
          <a:p>
            <a:pPr algn="l"/>
            <a:r>
              <a:rPr lang="en-GB" sz="1600" dirty="0">
                <a:solidFill>
                  <a:schemeClr val="tx1"/>
                </a:solidFill>
              </a:rPr>
              <a:t>*</a:t>
            </a:r>
            <a:r>
              <a:rPr lang="en-GB" sz="1600" u="sng" dirty="0">
                <a:solidFill>
                  <a:schemeClr val="tx1"/>
                </a:solidFill>
              </a:rPr>
              <a:t>runbei.cheng@wadham.ox.ac.uk</a:t>
            </a:r>
          </a:p>
          <a:p>
            <a:pPr algn="l"/>
            <a:endParaRPr lang="en-GB" sz="1050" dirty="0">
              <a:solidFill>
                <a:schemeClr val="tx1"/>
              </a:solidFill>
            </a:endParaRPr>
          </a:p>
          <a:p>
            <a:pPr algn="l"/>
            <a:r>
              <a:rPr lang="en-GB" sz="1600" baseline="30000" dirty="0">
                <a:solidFill>
                  <a:schemeClr val="tx1"/>
                </a:solidFill>
              </a:rPr>
              <a:t>1</a:t>
            </a:r>
            <a:r>
              <a:rPr lang="en-GB" sz="1600" dirty="0">
                <a:solidFill>
                  <a:schemeClr val="tx1"/>
                </a:solidFill>
              </a:rPr>
              <a:t>Natural Interactions Lab, </a:t>
            </a:r>
          </a:p>
          <a:p>
            <a:pPr algn="l"/>
            <a:r>
              <a:rPr lang="en-GB" sz="1600" dirty="0">
                <a:solidFill>
                  <a:schemeClr val="tx1"/>
                </a:solidFill>
              </a:rPr>
              <a:t>  Department of Engineering</a:t>
            </a:r>
          </a:p>
          <a:p>
            <a:pPr algn="l"/>
            <a:r>
              <a:rPr lang="en-GB" sz="1600" dirty="0">
                <a:solidFill>
                  <a:schemeClr val="tx1"/>
                </a:solidFill>
              </a:rPr>
              <a:t>  University of Oxford, </a:t>
            </a:r>
          </a:p>
          <a:p>
            <a:pPr algn="l"/>
            <a:r>
              <a:rPr lang="en-GB" sz="1600" dirty="0">
                <a:solidFill>
                  <a:schemeClr val="tx1"/>
                </a:solidFill>
              </a:rPr>
              <a:t>  Oxford – OX1 3PJ</a:t>
            </a:r>
          </a:p>
          <a:p>
            <a:pPr algn="l"/>
            <a:endParaRPr lang="en-GB" sz="900" dirty="0">
              <a:solidFill>
                <a:schemeClr val="tx1"/>
              </a:solidFill>
            </a:endParaRPr>
          </a:p>
          <a:p>
            <a:pPr algn="l"/>
            <a:endParaRPr lang="en-GB" sz="900" dirty="0">
              <a:solidFill>
                <a:schemeClr val="tx1"/>
              </a:solidFill>
            </a:endParaRPr>
          </a:p>
          <a:p>
            <a:pPr algn="l"/>
            <a:r>
              <a:rPr lang="en-GB" sz="1600" baseline="30000" dirty="0">
                <a:solidFill>
                  <a:schemeClr val="tx1"/>
                </a:solidFill>
              </a:rPr>
              <a:t>2</a:t>
            </a:r>
            <a:r>
              <a:rPr lang="en-GB" sz="1600" dirty="0">
                <a:solidFill>
                  <a:schemeClr val="tx1"/>
                </a:solidFill>
              </a:rPr>
              <a:t>Oxford Mechanobiology Group, </a:t>
            </a:r>
          </a:p>
          <a:p>
            <a:pPr algn="l"/>
            <a:r>
              <a:rPr lang="en-GB" sz="1600" dirty="0">
                <a:solidFill>
                  <a:schemeClr val="tx1"/>
                </a:solidFill>
              </a:rPr>
              <a:t>  Institute of Biomedical Engineering,</a:t>
            </a:r>
          </a:p>
          <a:p>
            <a:pPr algn="l"/>
            <a:r>
              <a:rPr lang="en-GB" sz="1600" dirty="0">
                <a:solidFill>
                  <a:schemeClr val="tx1"/>
                </a:solidFill>
              </a:rPr>
              <a:t>  University of Oxford, </a:t>
            </a:r>
          </a:p>
          <a:p>
            <a:pPr algn="l"/>
            <a:r>
              <a:rPr lang="en-GB" sz="1600" dirty="0">
                <a:solidFill>
                  <a:schemeClr val="tx1"/>
                </a:solidFill>
              </a:rPr>
              <a:t>  Oxford – OX3 7DQ</a:t>
            </a:r>
          </a:p>
          <a:p>
            <a:pPr algn="l"/>
            <a:endParaRPr lang="en-GB" sz="800" dirty="0">
              <a:solidFill>
                <a:schemeClr val="tx1"/>
              </a:solidFill>
            </a:endParaRPr>
          </a:p>
        </p:txBody>
      </p:sp>
      <p:sp>
        <p:nvSpPr>
          <p:cNvPr id="5" name="TextBox 4"/>
          <p:cNvSpPr txBox="1"/>
          <p:nvPr/>
        </p:nvSpPr>
        <p:spPr>
          <a:xfrm>
            <a:off x="208190" y="6303566"/>
            <a:ext cx="1569809" cy="338554"/>
          </a:xfrm>
          <a:prstGeom prst="rect">
            <a:avLst/>
          </a:prstGeom>
          <a:noFill/>
        </p:spPr>
        <p:txBody>
          <a:bodyPr wrap="square" rtlCol="0">
            <a:spAutoFit/>
          </a:bodyPr>
          <a:lstStyle/>
          <a:p>
            <a:fld id="{51AB955D-DDD1-4C8D-9E0C-D19130DD050D}" type="datetime1">
              <a:rPr lang="en-GB" sz="1600">
                <a:solidFill>
                  <a:schemeClr val="bg1"/>
                </a:solidFill>
                <a:latin typeface="+mj-lt"/>
                <a:cs typeface="Arial" pitchFamily="34" charset="0"/>
              </a:rPr>
              <a:t>02/09/2019</a:t>
            </a:fld>
            <a:endParaRPr lang="en-GB" sz="1400" dirty="0">
              <a:solidFill>
                <a:schemeClr val="bg1"/>
              </a:solidFill>
              <a:latin typeface="+mj-lt"/>
              <a:cs typeface="Arial" pitchFamily="34" charset="0"/>
            </a:endParaRPr>
          </a:p>
        </p:txBody>
      </p:sp>
      <p:sp>
        <p:nvSpPr>
          <p:cNvPr id="3" name="AutoShape 2" descr="data:image/jpeg;base64,/9j/4AAQSkZJRgABAQAAAQABAAD/2wCEAAkGBxQTEhUUEhQWFRQVGBgYGRcYFxweHxshFR8XIB8YHhkaICggHB0xIBwbITIiJykrLi4uGiAzODM4NygtLisBCgoKDg0OGxAQGy0mICQ0NDE4MjA3LC80LzQsLC80LCw2Ly8rLCwsLCw0LCw0NDcvLDAsLSwsLC8sNCwsLywsLP/AABEIAPUAzgMBEQACEQEDEQH/xAAcAAEAAQUBAQAAAAAAAAAAAAAABgIDBAUHAQj/xABKEAACAQMCAgYFCAcFBwQDAAABAgMABBESIQUxBhMiQVFhBxRUcZIVMjNCUmOBkxYjYnORobFDcoKy0TRTdIOis8EkJTXwRGTh/8QAGwEBAAIDAQEAAAAAAAAAAAAAAAQFAgMGAQf/xAA7EQACAQICBgYIBgMAAwEAAAAAAQIDBBEhBRIxQVGRFBZhcYHRBhNSVKGxwfAiMjM0kuEjQvEkYnKC/9oADAMBAAIRAxEAPwDl/DIi8YZpJcknk57q6fRWh6F1b+sqY44vZ/wg3FzOnPBGV6n95N+YasurlpxlzXkR+nVOCHqf3k35hp1ctOMua8h06pwQ9T+8m/MNOrlpxlzXkOnVOCKZLcDGZJt9s6z/AD8K0V9CWNHB1HJJvDHFYLvyyxM4XVWexIq9T+8l/MNb+rlpxlzXkYdOqcEPU/vJvzDTq5acZc15Dp1Tgh6n95N+YadXLTjLmvIdOqcEPU/vJvzDTq5acZc15Dp1Tgh6n95N+YadXLTjLmvIdOqcEPU/vJvzDTq5acZc15Dp1Tgh6n95N+YadXLTjLmvIdOqcEPU/vJvzDTq5acZc15Dp1Tgh6n95N+YadXLTjLmvIdOqcEPU/vJvzDTq5acZc15Dp1Tgil7bAyZJvjPfWmvoOxow15uWHy7XlsM4XdWbwSRULT72X8w1tXo7ZtYpy5ryMXe1FuQ9T+8m/MNe9XLTjLmvI86dU4Iep/eTfmGnVy04y5ryHTqnBD1P7yb8w06uWnGXNeQ6dU4Iep/eTfmGnVy04y5ryHTqnBD1P7yb8w06uWnGXNeQ6dU4Iep/eTfmGnVy04y5ryHTqnBD1P7yb8w06uWnGXNeQ6dU4Iep/eTfmGnVy04y5ryHTqnBFoao5QBJIQUJ3cn62K5/S1jTtKyhTxwaxz7ybb1ZVI4scD+hHvauj9Hv2a72Qr39Qz6vCGKAUB5WFSnGpFwmsUz2MnF4o2iQ+tE9WALkneIbCbLAaoxyEmXyY9hpVmHeK5tXNXRVRUqv4qT2Peuzw4cM1wJzhG4jrRykapXBwc7Hv7h5mr+dzCNL1qxcduKzy4/8Iapty1dj7TxJAcEHOayp3FKqk4STxWK7UtvLE8lCUdqK63GIoBQCgFAKAUB5XjSawYNjEEnGnsxzgYQ7hZgi/MPckgVMKRgSFsHfc8zUlV0RUxj+Ki3s9nsX049jzc+KjcxzykviYEqFWZWBDIxVlPMFTgqR4g5B91X8LqE6Xraf4l2eX02kN02paryKBIDyIO5Gx5kZ5ePKlG6pVYqUJLPLx4d/YJU5ReDRVUgwFAKAUAoBQGFdfTL+7P+auM9Iv3Me76lrZ/plPA/oR72q39Hv2a72Rr39Qz6vCGKAUAoCu3Vy6iIMXB1KUIDAruCu4OrbbG+cYqs0nVowpatxBuD2vbg93aux8cDfQjJyxg8yRWXDkvHGti10gUzJFgiXOmMICgISZFUu22ljz2JI4aF9XpQdKlNqLfjz+eBbOlGTUpLMyrnhsfUzI0GmUXSxgWuyO0QdWDtMoGofrmLIM6cMw06TWFtd1baanTea5Z9hlUpxmsJEMKPhZMqYWwoYEbswJC7E4OBnBwwyuoDWoPSaP03Ur3KjVajHhhte7Pd9og1rSMKbcViyoMDnHdsa6iNSM21F7MmV7i1tKqzPBQCgFAKAUB4ELEKBksQBuBueXMjvqHe1YU6T9bFuG/fguLW3DuxNtKLcvwvBm/jg9ZZUu5Cl4MkatmdY9TdTMo7azuXGl8Z0gc2BFcGr2dtOcbWTUHx+/7w2lv6pTSdRZmzuOERRrdxyQNE0cUQUwhnkbWyOqTdYOrDMREBpwxIZVJ7SiNSuqtOoqkZZp4+P9mcoRksGiHXkDqXYYEUbMsmoqSmH0AEq32uznCgkMVLBSa6G29IK1WtCNRxjHe8/tfQhzs4xi3HFs8zvjv8PfXWqpFy1U89vMrdVpYntZngoBQCgMK6+mX92f8ANXGekX7mPd9S1s/0yngf0I97Vb+j37Nd7I17+oZ9XhDFAKAqhhZzhFZz4KpY/wAFBNaK11RofqyS72Zwpyn+VE26O+i66uMG4Hq8R5hgDIR5JyX/ABcvsmudvvSGng4UI49r2ct/jh4k2jZPHGbJP1V3b3SWVpavHYxjsGJljaRlALSPK2ezklWGAxyCue7kW23iyyNrxHiiszWLoqNIzFmRiRpZwZF7a5ycnOPq5wQRt4DRcV6J2tvFDCjyrbSuYsl1bS8pXAKupWRX0qMYJVo4yBgsaAhHTTox6jPpTBgbHVnUM5xvqUKAuSHwBn5prq/Rq6inKg1m88fhgV19TeUyP11pXCgFAKAUB53gd55Dx9w7611a1OktapJJduR7GEpZJEr6Pej29u8Hq+oiP15gRsfsx/Ob8dIPjVFeekFvTTjSWu/h/fgTKVlN5yyJddcPm4a0Nnw+3fqX09fcRqgmldieyjt+rQgAHDDTpJAII34upNzk5NJY8MlyLRLBYG/4hxrqSYZIgk9xjS4cOwcR4BfUgXVpXA06gW22zvgemh4n0TtbO2keF5VieTVNhkwuQV1gOCpjGtlZGBysjHmoFAQ7pt0M9R0NCdcDKNTEqDrP7CgALjQM55tyArofR66VO4dOX++/u3EO9puUMVuIvXblSKAUAoDCuvpl/dn/ADVxnpF+5j3fUtbP9Mp4H9CPe1W/o9+zXeyNe/qGfV4QxQCgJVwTj9vbwQMZbmKaJpmfqnCo4dtgylHDdgIBq2zq944TSthdSualVx/DtxySwwy2vb9S3t61NQjFPMkvGfSZaTCHrxNAh/WlUd+tKY7G0RCxkthsls6FxyeqLdiSyUejfptFew6HmRriLstkgF1GMSlRsCQRkLkA5GaAivTa/YXa29kqzSxs7uzZ0AyymRUOj5xGs7HGMqaA2d6Oqgju7vQJlkBChtQUp1kgWPO3Wvp0MyjUQ2AcDcCMdJppeIRDLIbmARsEi7SzLIVSN9+1G5MjHq98jG/I1KsrmVvXjUi8PDHJ7cssTXVgpwcWQWvpqaaxRQvI9r0CgFAKAkvRridvDAdctxDOLhZFeFtIKBQAr7HUmdeVxjl44PHacsrqtda0IYxwya+OPAs7SrTjTwbzJdf+k61nt0EhmhR2CiQswkdYziR1S38cFQdhqOQOwa5h5bSebv0c9OobppLfrgzIxMJdu3JGxJUMPtqOydyTgMcZoDWelC+EbiKJeunmZpNPIKnVouGK5O5iBxjcBh3UBUbOSazke/EURGlQobKL1hjXrmV+yWUklFbIGPHkBpekHFm4jAUcpE2Hnh079aiZkMcikZhdMRp1naBOoYwcDbRqyo1I1I7U8TGUVJNM57JEykq4w6khgRjBGxGO7evp1CqqtKM08cViUM46smjytpiKAUBhXX0y/uz/AJq4z0i/cx7vqWtn+mU8D+hHvarf0e/ZrvZGvf1DPq8IYoBQFcErIyupKlc78+YIII7xgnaoGkbKN3RcJY5ZrDjhyN1Cq6c8RPIHZmVSocltLNqI1b4J76x0ZbOjaQpzWe/xZ7cVFKo3Ek/QnoA/EGSWRQtqrAl2G8mk7onl3FuXMDflz+ndIW816inFNr/bh2L67vpMtKM1+KT8DoN30NseHRCWKNwVYYEavIxJJ5Ahzy54HJT3cuYJ5o5bs3YcveWwjgbT+ogl7GoDVh2DanKMUIQoRkjbuAxY1nhRry3RHitZHWSF0ZZAT1eHZh2ZCihdwcKNiMpk7renGpVUJy1U9/AxnJxi2lic2gGFAByBsDnOQORPnjFfR7GE6dvCEsMlhlsaWwo6zTm2i5Us1igFAKAKxBBU4KkMDtzUgjnt3VGvLWN1RdKTaT4djM6VR05ayLt5MHcuFIyFBz4qACVHcpxkDuz+NV+hrOVC3cakcG29uGOG7Hab7qqpzTizZdGOh0vEXKRIFjQjrJjsE8lON5McgOWQTjIzB03eWtODoKKc/D8Pb3/bNtpTqN67eXzOqTejqws45J0WRWHayrOxOCNICkkFs7DA7xiuOLM083E2umaFLm0RUAk6so5kBySpdirRiQFQdOjYgHHdQGvi4fIS7WapOttolkWVZUkmj0SaQpKtlGZpHCltXiTq2yhFSkk3guPDtPHsIDe3hmlllP8AayPJzz9ISxHuBJA8gK+iaLoSoW6pNppY4Nb03j9eLKW4kpz1i1VkaBQCgMK6+mX92f8ANXGekX7mPd9S1s/0yngf0I97Vb+j37Nd7I17+oZ9XhDFAKAUBLfR30ON/MWkyLWIjrDy6xtj1QPcMYLHwIA3ORzGndKun/49J573w7O9/In2lvj+OR32GJVUKoCqoAAAwAByAA5CuOLMiXFukksdwkElqoaVmSJ3k7EgzuBKqnQ5XB0uq5JwCedARLiXBeqJ9ZnVGSP9Rw61uJe3I+Suos2QMrnUAuMM2cLQEWv7p0cC2uYy1vIiG2dR+ta2jjjOj7T6tfZBDHrGweVZ0/V6y9Y2l2HkscMtpHby8aZzKxBLD6oAGMkjGOexxk5OAMknevoOjbClbR1qUsVJc+0pq9aVR4SWwtVaEcUAoBQCgN30P6MycQuOqQlI1w0sg+op5AZ21nBA9xPdg0emdKdFh6un+d/BcfIl2tv6x6z2I+h+F8Oit4khhQJGgwqj+pJ3JJ3JO5JJNcI228WW5oOk/SV7V1ElsDGXURzM/wCr1EbByqs0R+duVKgDJYZrwEW41wYiQtdTrYWztJI0MNw7y3GeyAQ2zE6sFVVtyoB3GAIdxOSRQYkuUt5lEZeKZgSxlkmnERlYkswV4gCTzjGCMk17HVxWtsPHjuNBxbiD3EvWSKqMNQ0KmnHLIOcuTlT84kjJHLAHdaH0fRpQjWozctZfeW5rvKq5rSk3CSwwMWr0higFAYV19Mv7s/5q4z0i/cx7vqWtn+mU8D+hHvarf0e/ZrvZGvf1DPq8IYoBQF2zs5J5EhhXVLIdKDz72P7IGST4Cq/Sd6rWg54rW3drN1Cl6yeG4+l+j3B0tLeO3j+bGuM97E7s58yxJPvr5zOcpycpPFsu0klgjU9MOMrE8MTSNGj63cx/OIj0gRhvqai3zueFO4+cMT0i/EeGG+QiO2maFvaLi4PiA69Y5RSCSdSgkADfegNfw7gNrbtFZxlmuLiQR3EkTu/UoUZmXrSCFkYIEPJtJYgAUBH+K29kk95bys8Ka4zblI9aII1I0sowzA5K/wCHc7b22jqF0n6+hFSWaay5NEetKn+WbwIesYXsg5VdlOMZA2BIycHGNsmu5s4ThQjGawaWxZ4cFjvZU1WnNtFVSTWKAUAoDzBJAUFmYhVUc2ZjgKB3knAqPdXEbelKpJ7PnuRnTg5yUUfRnQLo6LGzjiIHWt25mHe7AZGfAbKPJRXzWvXnXqOpUebL2EFBaqK+mXFeoiQCQxGWQJ1gUMUXDMzKDkZ0qQCQQCQcHkdJkRTiCi9RkggnmjOzddPMyPpIyAgcxZzjHPfOw00Bpk4DBw/mzNfSNGkaq7TNEsjhRM2cqunUSpIxqxzNAa3pHw2ztb2W2kMkdu1uqqyqXYSayxkfvfcAkbnL+B2sLChcyn623WLi9mXy4GmtKGGrPeQiSFUZljfWgJ0voKZzuTpJJG5O1dzo6NSNHCpBRzbw24YvH58kVNw4uf4XieVPNIoBQGFdfTL+7P8AmrjPSL9zHu+pa2f6ZTwP6Ee9qt/R79mu9ka9/UM+rwhigFAdX9BfDFMc90UGpnMaOVPzVC5COTgrqznCjtDBJwMfOtL3Lr3UnjkslnivDJF3bw1KaOqO2ATjOByGN/Lfaqw3nKLaSWW9W4mSCS8KFIY0lLhGMhKdYy9gBIy7FVyeySWJZAoGOYrSaY+v3bXxYCQnV1cMaMMriPUVXK7hV1PpIYkagCBqOJcSliNrc2kIFvA4a3jydIVgQWI2btqWId1DAAkKV7SganpHMGNwZR1d2pA6qYklY1Jx1UsbiOQAEYBjBKhsFiBVnYVa1CUZqbUG88Hkn/7Lh37s1sNFaMZpprF/ewjytkZFfQqdRTipLz+RSyjqvAqrM8FAKAUB0L0JcMWS6mnZA3UBVRipIVn1atLZAD4xkaScEbjJB4X0guXUuPV45R7cVjyyfMt7OGrDHidrqhJZynjszzXqyXaRMsMsvUQLLqkI0gIpCHQheVU+cWJzjshW1AU8RCSXAF/dtOzagLaFurii0Eq2QWwQGBXW+SzK2FGkkAaHpE+ISOHRqtrDMHTQSRJJE30mDpeRVYBcHs5IwSw0kDC6QcS9Zdnuk6mZog8EUpZoyJQrExyxugXJzhZFbtkAsNwJtpKtTfrISaWKx1Xnhxw3rvWG41VFGWTWPeRKF8gH+OK+h21ZVaSlin3bClqQ1ZYFdSDAUAoDCuvpl/dn/NXGekX7mPd9S1s/0yngf0I97Vb+j37Nd7I17+oZ9XhDFAeMudskZ7xzHmPOtdaMpU5Rg8G08DKDSkmyb8J9JtxAoSO1tVRUSNAvWdlY86QSW7fM77bkmuSj6MVctaouT81j8Cxd/HgZ916W53CjqIVGCsisGcPnvB1LpGMjSQefOvI+jNZt41Fhuybx+WHxPenw4M0s/Tp8aYrS1iAPZKq6kKfnRnQy6ge85A8u8bX6MPWWFTLfl8szHp6w/KYV30pL4xaWyLoVHTSSjiPIQKDvH2TpIywPlk1r6s1MZf5F2Zbe/PL4nvT45ZHsfSdg+plMi9YXYOy9sFkYo2hFXBChT2caQq4woAdWKmX+Rcn55/AdPjwMDpHxBLiUPFE0Sg8nmaTbGNC6h2FzuFG2wqVo3Qla2qxqymt+KzzXf8dhrr3cJxcUjXKoHIAe6ukhThTWEEkuwguTe09rM8FAKA8oCYdHvSDNZxpFFbQFI1KqSXDkuQWdmzgliNRGNuWa4+Xo3XnJzlUWLfb9/e0s+nQWSTN1L6X7goNMESODuTqdWHkMqVP4tmserNXXw9YtXjg8eX9nvT44bMzS3PTw9rqrO1jOQyMA6sjd75Qgk89srz5nkc36MTwWFRduXyzMenrgYFz0rLBdNrboy6wSASrCQhj2WJIfXlteo89xsDXnVmfrMPWLVw24Z48MMfjj4HvT1hszLUnSJiGCqVDBQFDACMKjKFTQqnSNRwCdtTHJLHPi9GKur+ose5/P+h0+OOxlHSrjEVyQYbcwY09nriyKc5YRx6QEB5ZGO/atlpoC4o1VU10tV9ua+mPieVLyEo6uG00qqByAHuFdTClCGLjFLHgVzk3tZVWw8FAKAw7gfrl/dH/NXFekjwuI931LWy/TOj+ifg1vLw5GkhjduskGWUE7HxNfLNM6Wv7a6dOhWnGOCyUmlyTLu3oUpwxlFN9xMf0btPZofgFVXWDSvvNT+cvM39EoewuSH6N2ns0PwCnWDSvvNT+cvMdEoewuSH6N2ns0PwCnWDSvvNT+cvMdEoewuSMSThVl1ywrbRFypc9gYVQcZO3MnYCty01pf1Tqu5qYbPzyzfM96FR1dbUWGzYtv39OKMv9G7T2aH4BWnrBpX3mp/OXmedEoewuSH6N2ns0PwCnWDSvvNT+cvMdEoewuSH6N2ns0PwCnWDSvvNT+cvMdEoewuSH6N2ns0PwCnWDSvvNT+cvMdEoewuSH6N2ns0PwCnWDSvvNT+cvMdEoewuSH6N2ns0PwCvOsGlfean85eY6JQ9hckP0btPZofgFOsGlfean85eY6JQ9hckYnEuF2UKhmtoiWYIihFyzNyUedbqGmdL1pYK5qcW9eWSW/aZRsqMngoLjsWxbWZS9G7Xvtoc+SD/AErU/SDSm65qfzl5mPRKHsLkj39G7T2aH4BXnWDSvvNT+cvMdEoewuSH6N2ns0PwCnWDSvvNT+cvMdEoewuSH6N2ns0PwCvesGlfean85eY6JQ9hckP0btPZofgFOsGlfean85eY6JQ9hckP0btPZofgFOsGlfean85eY6JQ9hckP0btPZofgFOsGlfean85eY6JQ9hckUydHrNQSbeEAAkkoNgO+vVp/SzeCuav85eY6JQ9hckWOHcHs5oxItrEFbdcoMkdzY7s8wPAj3Vsrab0tSnqO6qYrb+OXmZTsaMXquCxXYtvAyf0btPZofgFausGlfean85eZj0Sh7C5Ifo3aezQ/AKdYNK+81P5y8x0Sh7C5Ifo3aezQ/AKdYNK+81P5y8x0Sh7C5I5n6S7CKG9hEUaxg25JCgDPb57V1Ggr25u6MpXFSU2nhjJt7lxIVxThCWEEl3Ep9Dn/wAYn7yT+tc56RfvX3Il2n6ZN6oiUWvWV6zq89rTqA8RnBx7ts+8Vs9XLU192OAwyxLtawQ6O/EPFpRJssyxqp89MePwyGHvq7dH1uj46m2OL+LxLJ0PWWMakP8ARvHxwz8MiY1SFaWpbhVZFJ7TkgD+6CSfdt/MVnGnKUXJbEMC7WAFAKAtXNysYBc4BZVyfFjgfzwPxrOnTlN4R7+R6liXawPCJ9PZTGbSXGVjm1EeJBRgPfhWq40TFTVWG9rzX1RZaNpeudSktri8OaJPa3CyIrocqwBB8jVVUhKnJxltRXNOLae1HtzcLGjO5wqgkn3UhCU5KMdrCTbwRcU7Vi8jwV4BQA16C1a3CyIrocqwBB99ZVIShJxltR61g8GYHShCbScLz0E/gNz/ACzUixaVxDHibrVqNeDezFfMx+hnEVltY1X50SrGw/ugAH3EDP8AHwrbpKhKnXbeyWZtv6EqNxKMt7xXc2byq8hlq2uFcEqcgMVyPFdj/PI/Cs505QaUu89awLtYHhyj0sf7dD/w5/7hrtvRj9vP/wCvoitvPzokHoc/+MT95J/Wqb0i/evuRItP0yb1REo1PSDg3rARkcxTRklHHdnmpxvg/wD3O4My0uvUtqSxi9q+/v5m6jW9W3jFST2p7/Jrc9xFOLX/ABO2AaVxoBxqVYypPn2cj8QKt6FGwr4qCz4Z4/PzLe0oaOuZai1lJ7m/ltXPMjnFOKyTy9a+NQCgYBAGn8c88nn3mrGhbwow9XHZ5l3baOhQoSop462Offl8Eb/h3G+I3LnqSMDmAqBVz5uM/hkmoFW0saEf8i+Lx+HkU91ZWFpFRqOTk+G3yXiSjgPBZEcz3MvWzkaR9lAeYHL+g/qTVXd3CcfVUY4R+ZT160JrUpR1Yrxb7W/psWZvaryOKAUBY4hZrNG0bjKuMH/UeffW2jVlSmpx2oyhJwkpR2oiF7acTt1KxS9bGvIgKXAHk4JPuBb/AMVcU6lhXknOOEn34fDL5FlSqaPqP/LFxfZ+XzXyRGOK9IZriNY5SpCtqyFwScEDONu88h31Z0LKlQm5QW3I6C00XSt6vrYNvL59pf4Xx270x29ueRIUKqknJLblsjvPgMVhXtLZydWqubf0I93o60g53FeTwb+9mbZK7Pgt1OytfSjQhDCJcbkfa0gLjPv/AAqpqXdtRi1bRze/P4Y5/LxKGrXt4Jxt4PPLWltw7FsWPHbgSyqggnlAKAUBFb3gt1CzPYyYRyWMLYwCeenUCvP3fjVvSu7etFRuY5rf54Z/MnUq9vKKjcQeWWtHbhwa2PDjtwIzd9Jb1BJDMRkgqwZFBXUO4pgcjz3G9WcLG1k41Ka7cm8+ZdUdFWddRq0ZPDH5buKNbwnjMttr6khdYGSRkjTnGM7d55g1Jr2tOvh6xY4fUsL3R9O6lGVRtKOOzfs3kssbXidwoEkvVRtzYhQ5B8AgBHuJWqmrUsKEm4Rxa78Pjl8znKs9H02/VRc32/l838mS7h9msMaRIMKgwP8AU+ed/wAap61WVWbnLaysnNzk5S2syK1GJyj0sf7dD/w5/wC4a7b0Y/bz/wDr6Irbz86N96GW/wDbR5SyD/Kf/NVHpGsL3wX1JFp+QnNUBKFAc/6YcTluJza2+WVfnBN9TDc5PgNh4ZznurotH28KFL19XJvjuX9/IvdG0aFGn0q4eGf4fPDe/lhiRSWzdZOqZSJM6dOxOTyG21WsakJQ108tuJ0cLulKj69P8Oefcb3g13PYTqsyskch7atyxsC4I2yNs47tu8VCuKVG9pNwabWzy8SlvY21/TlVoPGcV24tcMN/Z25HTgc7jlXLNYHMCvD0UAoBQEb6bcbaCNUiOJZOWOar4jzJwB+OOVWmjLRVpuc1+FfFk/R1pG4qP1n5IrF+WO7yTOd3/D5YdPXIyawSNXM457ZyOffXRU61OpjqNPDgdbaXdvWxhQeUcNzXd8jJtba5gVblFdF5hxuMHbcfZPnsdvKtc50KrdGTTfD739xFuK9ldydtOWeOG/b2PZj89h1LgvERcQpKMZYdoA/NYc1/j/LB765W6oOhVcH4dqORrUpUqkqctqeH9+Jm1HNYoBQCgMPjHEBBC8px2RsCcam7l/E1vtqDrVFBb/lvM6VOVWpGnHa3h99xyq9iuZla6kVmUndzsOeAFB7snG3n511lOVGk1Qi0nw+/qdhbVrO1krWm/wAXjt7Xsx+WwtWPDJpgxijZwmMle7OcY7ydu7NZVK9Km0pySxN93e21F+rrPatmDeXbgdB6E8cadGjlOZY/Hmy+J8wdj+Gedc9pO0VKSnBfhfz/ALOV0jaRt6idPOEs15Y/eTJLVWV4oDlHpWGb6H/hj/3DXbejH7ef/wBfRFbefnRIvRYuiK7i/wB1eTL/AA0/6VW+k0cLmL4x+rN1m/wMmtc2TDW8U4SZthPNGDzCMAD/ABGf54qXQulS/wBIvvM6c1B46qffj5rHxPeDcEhtlxEuCebHdjjxPh5DArG5u6tw8ZvwMq1epWlrVHj9O5biL9KrDqLyG5XcSSJqHgy45e9R/EHxq1sK3rradF7k+T8vkWVpX17SrbS3JyXhnhz+pL+JcOjnTRKoZeY8QfEHmDVPRr1KMtaDwKunUnTkpweDRr+F9HhBsk85Qcoyw0+75uR+GKkV751vzQjjxwz+fzM61d1XjKKx4pYY/HDHwN1UE0igFAY97amRcCR4z9pCM/zBFbaVRQeLin3nqeD2Y/fgazhvRiKKTrWLzS5zrkOSPMefmc47qlVtIVakNRYRjwRvqXVScPV5KPBZLx3vxZjdO+FddbmQbNAGf3rjLD+Az+HnWzRdx6urqPZLLx3EjRl07eunulk/F7fD5Ymd0ZfrLOHUAR1YQgjYhcruPMCtF6tS5nhxx55ka6hqV5x4N/MxouikccheCWaHPNUYYP4MD/POK2vSU5w1akYy70ZTu6lSKjUSlhve3mmsfHE3saYGMk+ZOSagSeLxIxVWIFAUyJkYyR5g4NexeDxBopuiqSOHnlmmA5K7DH8FA/lirCOkZwhq04xj2peZKp3c6UXGmlHHetvNt4eGBtOIcOSWFocaUZdIwPm45YHLbA28qiUq8qdVVdrxx7+PM0U5unNTjtTxI36PQUN1A3OKQZPiTqU/h+rH8as9L4TVOqt68n9Sx0rNVZU66/2j8mbXifRmGWQSgvFLnOuM4J8z5+YwaiUNIVacNR4SjwZEpXdSEPV5OPB5rzXgzZWVqY1wZHkP2nIz/IAf+ajVaim8VFLuI7eO7D77cTIrUeHOelFj6zxgRnPYstWxH+98/fXd+jEcLWT/APZ/JFZeP8ZtOiydTxXi9v4zLOP+dlj+HbWofpTTypz718jZZvNomVcgTxQCgNZxPhpnlhLYEcLdZjvZvq+5Rvnx5VLoXCo05pfmll3Lf4mcKjgnq71h4ZY8/lj4bOohgKAUAoBQCgFAYXGbdpYXiTAMilCx5KG2Y45k4zgeOOXOt9tONOqpy3Z8thnTkoyUnuz5F+xtVijSNPmoABny7z599YVajqTc5bWYyk5ScpbXnzL1azwUAoBQCgFAGO3LPlXqBreCcL6nrGYgyTO0jkchknCjyGTueeT7hJurj1urFbIrBefibKlTXwW5LBffa2bKoprFAKAi3QyPruP30h3WG3jh/FzG39VavomgKepYw7cX8SpuXjUZofS0JLXjEc0TtGLq3CkqSCWjJBBx5BK6bR9pa3VxGldQU4vHJ8SJVnOEcYPA0Xy9de0S/Ga6bqrof3aHIh9Mr+2x8vXXtEvxmnVXQ/u0OQ6ZX9tj5euvaJvjNOquh/doch0yv7bHy9de0S/GadVdD+7Q5Dplf22Pl669ol+M06raH92hyHTK/tsfL117RL8Zp1W0P7tDkOmV/bY+Xrr2iX4zTqrof3aHIdMr+2x8vXXtEvxmnVXQ/u0OQ6ZX9tj5euvaJfjNOquh/doch0yv7bHy9de0S/GadVtD+7Q5Dplf22Pl669ol+M06raH92hyHTK/tsfL117RL8Zp1W0P7tDkOmV/bY+Xrr2iX4zTqtof3aHIdMr+2x8vXXtEvxmnVbQ/u0OQ6ZX9tj5euvaJfjNOq2h/doch0yv7bHy9de0S/GadVdD+7Q5Dplf22Pl669ol+M06q6H92hyHTK/tsfL117RL8Zp1V0P7tDkOmV/bY+Xrr2iX4zTqtof3aHIdMr+2x8vXXtE3xmnVbQ/u0OQ6ZX9tj5euvaJfjNOquh/doch0yv7bHy9de0S/GadVdD+7Q5Dplf22Pl669ol+M06q6H92hyHTK/tsfL117RL8Zp1W0N7tDkOmV/bZO/QFAzQ3l25LNcT6dR3LCIZBz73I/CuPqQpwk40klFN4JbEtxPTbX4tpd9P/AAzVZRXSjtWsoJP7MmAR8QSs6FV0qkai3PE8ksVgctRgQCOR3/jX0uMlKKktjKlrDI9r08FAKAUAoBQHtAUuwAJJwBzJrGc4wi5SeCQSbyRsujXR25vmPUKyx6cpLJC/Vs32esHIeYDY7+7PMXen5Qrf4MJRw3p7SbC2Tj+Lab0+iviekEPaE43UtIMHwBCkH+VRo+kVytsY/HzMnaw4swbnoDxVP/xFkHjHOn9H0mpMPST26fJ/0YO04M0HEIZbf/abeeActUkZC/g4yp/jU2n6QWsnhLFeHliYO1mthRFKrDKkEeINW1G4pVo61OSa7DRKMo5NFdbjEUB5QCgFAKAUAoBQGLxOfRE7eWB7zsKh6Qr+ptpz7Pi8kbKUdaaR9B+jDhPqvC7WMjDGMSN75cuQfdqx+FfOS1Nz0g4Wt1bTW7/NljZM+GRsfwOD+FAfMHCwyB4ZNpIHaNx4FSR/4I/Cu50Hc+tttR7Y5eG7y8CuuIYTx4mbVyRxQCgFAKAUB7QG96H9FZ7x45yqRWUciO80uMSCJgxCIea5XBZuzz58q4/S2l1WjKhTWW99z3E6hQ1XrM7hbXUMUBmM36okvrmfAAPdl8aVGMCudJZGT0mdlaLhqrcTyEsrAP6tACBktMQAwyC2F3JbkKAzbSfjCqokgspCANRFxIpY95x1GB7qAqfpNNGv/reHzIp5vCVuEA8wmJP+jFAaW+6DcM4mnX2TrC5z+ttsAZPdJFyJ8QQG862U6s6UtaDwfYeNJrBnMekfBbixlEd0mFY4jmU5STHnjst36T/Suq0bpxVGqdxk+O59/B/DuIVW2wziYNdIQzyh6KAUAoBQCgFAecO4Yby+tbMcpJA8n9xMlv5BvxxXM+kVxgo0V3v6fXkTLWO2R9RKMbCuTJp7QHAfTBwX1TiS3KjEN6uG8BKmAfdkaT5kv4VcaFuvUXKT2Sy8vvtNFxDWh3EbruitFAKAUAoBQFfVnTkYJ37IIzt7yB/E1VX2knbYpU5PdjsTb+L5G6nR196Jb6PZL+5dIIGQwWihRLKmqOE9o6VUaTM4yuCSNOkE88VxFenqSw370t3Zj2fDYWMXiib8T4fZWzo968t/dneON8SuT4xWygRoM/W0gDvatJkbHreKT4MaW1lH4S6ppfLKIVjT3amoAOEcUBz8pQn9k2Ix/KbI/iaA8PFOI2+9zaxXMY5vaMwcDff1eXn7lcnwFAeeoW18PW7CbqbkHBmjGDlecc8Jxr80cBh3EHegPIJkv0l4fxKFBcKuXjGdMi8hcQMd9Of8SNse4kDjPSPgUnD7o20pLKRrhkP9om+x7tY5H+PIius0JpNz/wDHqvPc+PZ97iDc0cPxowK6YiCgFAKAUAoATRvAE89AnBuse54g42J6iHPguC7DP+EZHfqFfOtIXPSLiVTdu7lsLWlDVikdmqEbBQEY9I/RkcQsJYAB1o/WRHwdM437s7qT4Ma9QPnnhtyXTtAh1OlwdiCOeR3V9B0ZedJoKT2rJ9/9lXWhqSwMurA1CgFAKAUBds7SSeWO2g+kuG0A/ZA3Zz4hVBb8BVJpu4jRpxeH43jh2cX3/LEkW8HJvgdxmReHWsNlYqpuJAUgV84LAZeeQqM6RnUx7yQO8VxBYlFvBBwqLrJS9zeTkBnC6prl/sIueyo7lGFUDfvNAVx2HEboap7j1FDuIbcI0gHg8zhl1eSLjzNAXh0QwOzfX4b7XX5/6WUp+GnFAWpZuIWfaci/th84qgS4QD62hexN7gEPgCdqAXlktwqcQ4a69eVBDAkJcIM/qZR48wGI1Iw94oCu9jW/t4rq27NzCWeLOxV12kt5PBSQY2G/iOQNAarpjw5eL8KWaJSsyL10QPzlePOuFvA5DRkdxHlWUJuElKO1HjWKwZxa2mDqrD6wBr6RZ3CuKEaq3r4714Mqpx1ZNFypBgKAUAoBQGJfI8hSCEapZ2EaD+8cZ92/OqbTd36m31Ftll4b/vtJFvDWljwPprozwZLO1hto/mxIFz9o82b3liT+NcMWJs6AUAoDgfph6N+pXgvY1xb3RxLgbJJ9r/Fu3vD+Iq00VfdFrYv8ryf0fh8jTWp68e0jNd8VgoBQCgFAdB9CXDNdxc3Tf2SrAnvfDuffjqx/GuF05X9Zdtbo5eZZW8cId5NujCie6u718EB2tYSfqxwHEhGdu1KGJPgi1Tm8p6JgXBfic+3Whhbhtuqt1Ozb8mfHWMfAqPq0Bznpd6RJ7pmW2kaC1HzSh0ySD7ZfminuUYONyd8DotG6FVaCrV3gnsX1Ila41XqxIhb3TatUc8uofXWeTUP8QbNXK0RYTWEY8m/M0evqp5nTvR10/laVLS8brC+0U+ACSB9HIAACSBswAydjucnm9J6KlaPWjnB/DsZLo11PJ7SVGL1K/UoMW1+WDqPmpcAag4Hd1ihgfFlU8yc1BvKrUer8UkjG0d7EZwO4S25RJCB+0jxH/lnx3Ar6Pt1V7e231SY7pB4C41K4/MjZv+ZQHC+NWIt728gX5sc7FRjGFkw6rjyBx+Fdh6OVcaM6b3PHn/xkG7j+JMxq6IiCgFAKA8ZgASdgNyfdXkpKKbexHqWJN/Qd0cM0z8SlXsLmK3B/g0n9V95bwr55pG8d1Xc92xd39lpShqRwO2VBNgoBQCgNd0h4LFeW0ttMMpKpU+IPcwz9YHBHmKA+aprGWzuJLK4+kiPZbudPqsPLH+nMGux0FpD1kPUTea2dq/r5EC5pYPWRcroSKKAUAoDr/oRXFjMe9rqUn8FjA92wH/0183vXjc1G/afzLan+RHnDLjT0bkk5FrW5cleYaXrSTvjJyx51FMzY9PWEPBZFQdjqoosLy0OY0IGBy0k1spRUqkU9ja+Z43gmR3oJ0etYLFuJXkaynQ0qhlDCONM40qdtbAas8+0B3b2Gk7udxXcF+VPBLuy5s1UaajHHeaLiHSiPiB6iTh8aMyyGKSF162Lq0d9W6qGGE3XUAeW+a2XFhW0dGNZTWtju+81keRqxq4xwItxe2a1SCRS4do+u0vksksDgsvzFGNRQADPI771Kt7yd1bV4VnjgtZdnZ5GEqahOLj3HdenOTFbYyG9ds8fmrkfDqrnSUOko/wDXcLI59dOOfcbebI92Qv4gUBdTHyq+OfqaZ3P+9kxtnHjvigOM+kMf+832P/18+/qY/wDxj+ddN6Nfnqdy+pEu9iNJXWEEUAoBQHnDuEyX91HZQnGrtTP9iNcZPv8ALvJUd9czp6/1V0eD27fLx+9pMtqX+zPpnhfD47eGOGFdMcShFHkvn3nxPea5MmmVQCgFAKAUBAfSz0IN/AJoBi8twTGeWsczEf6jPftyJrZSqypzU4vBo8aTWDOJWF11inIKup0up2KkcwQa+gaPvo3dLWW1bVwfkVlWm4PAyanGoUAoDqPoLux1d5B9ZZlm/CZFX+sbV890rSdO7muLx55lpReMEbvohZLJZXfD5D9FLc27DvCTFmRvgkGD5VXm0r4DD69wg2sp0ypG1rN4pLB2dX8QrjxDCvU2nigV9EbVLjhQspgVeKI2c6d6si6CfcRh1PeGU01njrbwc6ufR9xO2lDQJ1rDZZoJEQkAggMkrLtkAlO2u3fXQT0paXMErqm9Zb1/1PwzIqo1IP8AA8jedGfR7dTXCXHE22j0kRl1Z2KHKhtHYVQcE4JLYAO3OBWu6EabpW0WlLa283hu4JG2MJY4zZMOuF7fJow1vYszM45PcFSgjHiER3LH7TKOamq02nqn1jiupd47GFkJ7utudB0+9Y1BP70edAXeBfrb29nx2V6q1U+PUBnfHlrlK+9DQHDekd313EL6b7U7IP7sICKfxC113o3SwpzqcXhy/wCkG7eaRhV0hEFAKAxb+6KABQWkc6UQDJYnYAAbmq/SN/G0pa3+z2L73I20qbm+w7t6K+hfydbFpe1dT4eZvDwjB8Bk58ST3YrgKk5Tk5SeLZZpJLBE2rA9FAKAUAoBQCgOO+mDoMys3ErNcsBm5iH1wP7UDxA+d7s+OZlleTtaqnDxXFGFSmprBnOrW4WRQynIP8vI19At7iFxTVSDyf3gVc4uLwZdrcYigN10I46LK/ilc4hkHUTHuAcgo57tnxv3Bmrl/SK1b1a67n9PvuJlrPbE610hJsrpb9QfV5FWK8wM6QueruMDchSSrY+q2fq1ypNKuLW8lrO1/aoZo5VX1mFNy4Udm4i+1IF2K/XUDG4GQMpIYL0Ld2c+iQgKJ4sHIBz1csbbMBv2WGpcnBBNAGk4mmwjs5/2+skhPwaJR/1UBZm4VfXI03NxHbxH50dqGLsO9TcPgqD+yinzoC1d8WSALw/hkaPOoChF+jtgf7SYjl4hc6nPvzQHtwBw20WC3/XXc7MI9ZGqaaTLPM/7I3du4KuPCgMPpVxBeEcK0RtqmK9VET86SWXJaQ+eotIf/wC16k5NJbWDh9nBoRU+yMf6/wA6+jWFt0a3jS3rb3vNlVUnrybL1SzWKAtXVysalmOw/n5CtFzcQt6bqTeS+8DKEHJ4I6T6HOg7ZHErxcSMP/TxkfRqf7Q5+sRy8ASe8Y+f3l3O5qupPlwXAtKcFBYI69UQzFAKAUAoBQCgFAKA4V6UOgDWTvfWKZt2OZ4F/s/GRB9jxH1f7vzbDR+kJ2lTWWae1cf7NVWkpoh1vOrqGU5BrvaFeFeCqU3imVsouLwZcraYnjoGBBGQRgj31rq0o1YOE1kz1NxeKOn+jDporIvD71stgrDI+MSr3RNn64G2/wA4efP5/f2M7SpqvZufH+y0pVFNYkkjtLjhpxAjXNhz6kHM1v5RZ+lj/YJ1L3Z5VBNhTDw+w4gxuLOZobjk8lu/VyZH1ZoyMMR4SKSKAyRwniabJxCKQffWgz/GKRBn/DQFB6M3Uv8AtfEZSnfHbosCnyLjVJ/BhQFiHi9raD1PhcInmG3Vw7qp+3PPuF8yxLHwJoC/a2qWKy3/ABKdWnK4eXkka52hhU7hc4/adtz3AAcZ6T9IX4ldesuCkSArbxn6qnm7fttsT4bDuBrqNB6NzVzU/wDyvr5c+BDua3+iNfXVEIUBbuJ1RSzHAFaq9eFGDqTeCRlGLk8ETH0X9AWvXS+vUxbqcwQMPpPCRh9jwH1v7vzuD0hpCd3UxeSWxcP7LKlSUEd1quNooBQCgFAKAUAoBQCgPGGRg7g0Bw70iejWS1Z7zhqaoD2pbYc08WjH2f2fq92RsthYaQqWk8Y5p7Vx/s1VKSmsyEWd0si6kO3h3jyNd1a3dO5p69N/12MrpwcHgzIqQYFueFXUqwyD3Vor29OvBwqLFHsZuLxRNOivpKubQCO5DXcAwA+f1yDzztKPeQ3Pc1yF7oOtRetS/FH48t/hyJ9O5jLbkybQ8Z4LxJgxeHrxtl8wzr5B+zJ8JqkaaeDJJsP0NBH6riHEEXu03IcY8AZVc4/GvAWbropZxqWvbmeZN8+tXbaO/YoCsZHvWgNNxH0l8Oso+p4fGJ2X5sduoWIHzkxpx5qGNbKVGpVlq04tvsPJSUc2cz6Q8aueISCS8YaVOY4E+jTz/abzP9Nq6fR+gdVqpc7fZ8+Pds7yHVuccoGJXTEI8r09LN3dLGupzgfzPkKj3N1Ttoa9R5fPsRnCDm8ETT0dejiS7dLviKabcYaK3PN/B5B9jy+t7vncNpDSFS7njLKK2L73ljSpKCO5qMDA2AquNp7QCgFAKAUAoBQCgFAKAUAoDk3pF9Fpd2u+GgJOd5IOSS+JXuV/LkeexzmVa3dS2nr035PvMJwU1gzllreamKOrRyps0bghgRz2O9dtYaTpXawWUuHlxK+rRlDuMqrI0igKJYVbZlDe8A/1rRWtaNb9SKZnGco7GWkslAwupR4K7AfwBqBLQdk3jq/F+Zs6RU4lPyfHnJXUfFiW/wAxNZQ0LZweOpj3tv6njuKj3mSigDAAA8BVjTpQpx1YJJdhqbbzZ7WZ4KAxbq80kIitJK2yxoCWJPIYG9V1/pOlaLB5y4efBG6nRlPuOo+jv0WFXW74mA8o3jt+ax+bdzN5ch5nlxF3d1LmevUfku4sIQUFgjrdRTMUAoBQCgFAKAUAoBQCgFAKAUAoCH9O/R7bcSXU36q5UdidBuMcgw21r/MdxFZRk4vFPBnjWJw7j3C7rh0nV30fZJwk6jKP+PcfLY+XfXUWGntkLj+XmQ6ttvgUo4IyCCDyIrpoTjOKlF4pkRrDJntZHgoBQCgKZHCjLEADvNYzqRhFyk8EepN5IudH+FXfEpOrso+wDh7hxhE/HvPkMny765i/09jjC3/l5LzJlO23zO49BfR7bcNXUv625Ydudx2jnmFG+hfLme8muYlJyeLeZLSwJfWJ6KAUAoBQCgFAKAUAoBQCgFAKAUAoBQGPf2Uc0bRzIskbDDKwBB/A0ByHpR6HHjLS8KkwOZtpTke5HO/4N8VTbS/rWr/xvLhuNc6UZ7TnVxcPDIYbuJ7eUfVcYB8weRHny866q007Qq/hqfhfw5+ZDnbSjszMkHwq6TTWKIxTJIFGWIA8Sa8nUjBa03gu09SbyRa4f110/VWMD3D95Awq+bMcAD3ke+qG70/ShlRWs+OxebJMLaT/ADZHSei/oayVl4pL1pG4t4yQg5/ObYt7hjlzIrmLq9rXMsaksezcvAmQpxgsjrVnaJEixxIqIowqqAAB4ADYVEMy9QCgFAKAUAoBQCgFAKAUAoBQCgFAKAUAoBQCgNdxvgdvdx9XcwpKngw3Hmrc1PmCDTEHHenXotjsozcWdzJGmoAwuA47Rxs2RgDzBPnUy2va9D9KTXy5MwnTjLajedGvQ1a4Sa8mlumIDaT2E33+apLH4gPKtVa4q1njUk2+09jFR2I6dw+wigQRwxpGg5KihR/AVoMjJoBQCgFAKAUAoBQCgFAKA//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AutoShape 4" descr="data:image/jpeg;base64,/9j/4AAQSkZJRgABAQAAAQABAAD/2wCEAAkGBxQTEhUUEhQWFRQVGBgYGRcYFxweHxshFR8XIB8YHhkaICggHB0xIBwbITIiJykrLi4uGiAzODM4NygtLisBCgoKDg0OGxAQGy0mICQ0NDE4MjA3LC80LzQsLC80LCw2Ly8rLCwsLCw0LCw0NDcvLDAsLSwsLC8sNCwsLywsLP/AABEIAPUAzgMBEQACEQEDEQH/xAAcAAEAAQUBAQAAAAAAAAAAAAAABgIDBAUHAQj/xABKEAACAQMCAgYFCAcFBwQDAAABAgMABBESIQUxBhMiQVFhBxRUcZIVMjNCUmOBkxYjYnORobFDcoKy0TRTdIOis8EkJTXwRGTh/8QAGwEBAAIDAQEAAAAAAAAAAAAAAAQFAgMGAQf/xAA7EQACAQICBgYIBgMAAwEAAAAAAQIDBBEhBRIxQVGRFBZhcYHRBhNSVKGxwfAiMjM0kuEjQvEkYnKC/9oADAMBAAIRAxEAPwDl/DIi8YZpJcknk57q6fRWh6F1b+sqY44vZ/wg3FzOnPBGV6n95N+YasurlpxlzXkR+nVOCHqf3k35hp1ctOMua8h06pwQ9T+8m/MNOrlpxlzXkOnVOCKZLcDGZJt9s6z/AD8K0V9CWNHB1HJJvDHFYLvyyxM4XVWexIq9T+8l/MNb+rlpxlzXkYdOqcEPU/vJvzDTq5acZc15Dp1Tgh6n95N+YadXLTjLmvIdOqcEPU/vJvzDTq5acZc15Dp1Tgh6n95N+YadXLTjLmvIdOqcEPU/vJvzDTq5acZc15Dp1Tgh6n95N+YadXLTjLmvIdOqcEPU/vJvzDTq5acZc15Dp1Tgh6n95N+YadXLTjLmvIdOqcEPU/vJvzDTq5acZc15Dp1Tgil7bAyZJvjPfWmvoOxow15uWHy7XlsM4XdWbwSRULT72X8w1tXo7ZtYpy5ryMXe1FuQ9T+8m/MNe9XLTjLmvI86dU4Iep/eTfmGnVy04y5ryHTqnBD1P7yb8w06uWnGXNeQ6dU4Iep/eTfmGnVy04y5ryHTqnBD1P7yb8w06uWnGXNeQ6dU4Iep/eTfmGnVy04y5ryHTqnBD1P7yb8w06uWnGXNeQ6dU4Iep/eTfmGnVy04y5ryHTqnBFoao5QBJIQUJ3cn62K5/S1jTtKyhTxwaxz7ybb1ZVI4scD+hHvauj9Hv2a72Qr39Qz6vCGKAUB5WFSnGpFwmsUz2MnF4o2iQ+tE9WALkneIbCbLAaoxyEmXyY9hpVmHeK5tXNXRVRUqv4qT2Peuzw4cM1wJzhG4jrRykapXBwc7Hv7h5mr+dzCNL1qxcduKzy4/8Iapty1dj7TxJAcEHOayp3FKqk4STxWK7UtvLE8lCUdqK63GIoBQCgFAKAUB5XjSawYNjEEnGnsxzgYQ7hZgi/MPckgVMKRgSFsHfc8zUlV0RUxj+Ki3s9nsX049jzc+KjcxzykviYEqFWZWBDIxVlPMFTgqR4g5B91X8LqE6Xraf4l2eX02kN02paryKBIDyIO5Gx5kZ5ePKlG6pVYqUJLPLx4d/YJU5ReDRVUgwFAKAUAoBQGFdfTL+7P+auM9Iv3Me76lrZ/plPA/oR72q39Hv2a72Rr39Qz6vCGKAUAoCu3Vy6iIMXB1KUIDAruCu4OrbbG+cYqs0nVowpatxBuD2vbg93aux8cDfQjJyxg8yRWXDkvHGti10gUzJFgiXOmMICgISZFUu22ljz2JI4aF9XpQdKlNqLfjz+eBbOlGTUpLMyrnhsfUzI0GmUXSxgWuyO0QdWDtMoGofrmLIM6cMw06TWFtd1baanTea5Z9hlUpxmsJEMKPhZMqYWwoYEbswJC7E4OBnBwwyuoDWoPSaP03Ur3KjVajHhhte7Pd9og1rSMKbcViyoMDnHdsa6iNSM21F7MmV7i1tKqzPBQCgFAKAUB4ELEKBksQBuBueXMjvqHe1YU6T9bFuG/fguLW3DuxNtKLcvwvBm/jg9ZZUu5Cl4MkatmdY9TdTMo7azuXGl8Z0gc2BFcGr2dtOcbWTUHx+/7w2lv6pTSdRZmzuOERRrdxyQNE0cUQUwhnkbWyOqTdYOrDMREBpwxIZVJ7SiNSuqtOoqkZZp4+P9mcoRksGiHXkDqXYYEUbMsmoqSmH0AEq32uznCgkMVLBSa6G29IK1WtCNRxjHe8/tfQhzs4xi3HFs8zvjv8PfXWqpFy1U89vMrdVpYntZngoBQCgMK6+mX92f8ANXGekX7mPd9S1s/0yngf0I97Vb+j37Nd7I17+oZ9XhDFAKAqhhZzhFZz4KpY/wAFBNaK11RofqyS72Zwpyn+VE26O+i66uMG4Hq8R5hgDIR5JyX/ABcvsmudvvSGng4UI49r2ct/jh4k2jZPHGbJP1V3b3SWVpavHYxjsGJljaRlALSPK2ezklWGAxyCue7kW23iyyNrxHiiszWLoqNIzFmRiRpZwZF7a5ycnOPq5wQRt4DRcV6J2tvFDCjyrbSuYsl1bS8pXAKupWRX0qMYJVo4yBgsaAhHTTox6jPpTBgbHVnUM5xvqUKAuSHwBn5prq/Rq6inKg1m88fhgV19TeUyP11pXCgFAKAUB53gd55Dx9w7611a1OktapJJduR7GEpZJEr6Pej29u8Hq+oiP15gRsfsx/Ob8dIPjVFeekFvTTjSWu/h/fgTKVlN5yyJddcPm4a0Nnw+3fqX09fcRqgmldieyjt+rQgAHDDTpJAII34upNzk5NJY8MlyLRLBYG/4hxrqSYZIgk9xjS4cOwcR4BfUgXVpXA06gW22zvgemh4n0TtbO2keF5VieTVNhkwuQV1gOCpjGtlZGBysjHmoFAQ7pt0M9R0NCdcDKNTEqDrP7CgALjQM55tyArofR66VO4dOX++/u3EO9puUMVuIvXblSKAUAoDCuvpl/dn/ADVxnpF+5j3fUtbP9Mp4H9CPe1W/o9+zXeyNe/qGfV4QxQCgJVwTj9vbwQMZbmKaJpmfqnCo4dtgylHDdgIBq2zq944TSthdSualVx/DtxySwwy2vb9S3t61NQjFPMkvGfSZaTCHrxNAh/WlUd+tKY7G0RCxkthsls6FxyeqLdiSyUejfptFew6HmRriLstkgF1GMSlRsCQRkLkA5GaAivTa/YXa29kqzSxs7uzZ0AyymRUOj5xGs7HGMqaA2d6Oqgju7vQJlkBChtQUp1kgWPO3Wvp0MyjUQ2AcDcCMdJppeIRDLIbmARsEi7SzLIVSN9+1G5MjHq98jG/I1KsrmVvXjUi8PDHJ7cssTXVgpwcWQWvpqaaxRQvI9r0CgFAKAkvRridvDAdctxDOLhZFeFtIKBQAr7HUmdeVxjl44PHacsrqtda0IYxwya+OPAs7SrTjTwbzJdf+k61nt0EhmhR2CiQswkdYziR1S38cFQdhqOQOwa5h5bSebv0c9OobppLfrgzIxMJdu3JGxJUMPtqOydyTgMcZoDWelC+EbiKJeunmZpNPIKnVouGK5O5iBxjcBh3UBUbOSazke/EURGlQobKL1hjXrmV+yWUklFbIGPHkBpekHFm4jAUcpE2Hnh079aiZkMcikZhdMRp1naBOoYwcDbRqyo1I1I7U8TGUVJNM57JEykq4w6khgRjBGxGO7evp1CqqtKM08cViUM46smjytpiKAUBhXX0y/uz/AJq4z0i/cx7vqWtn+mU8D+hHvarf0e/ZrvZGvf1DPq8IYoBQFcErIyupKlc78+YIII7xgnaoGkbKN3RcJY5ZrDjhyN1Cq6c8RPIHZmVSocltLNqI1b4J76x0ZbOjaQpzWe/xZ7cVFKo3Ek/QnoA/EGSWRQtqrAl2G8mk7onl3FuXMDflz+ndIW816inFNr/bh2L67vpMtKM1+KT8DoN30NseHRCWKNwVYYEavIxJJ5Ahzy54HJT3cuYJ5o5bs3YcveWwjgbT+ogl7GoDVh2DanKMUIQoRkjbuAxY1nhRry3RHitZHWSF0ZZAT1eHZh2ZCihdwcKNiMpk7renGpVUJy1U9/AxnJxi2lic2gGFAByBsDnOQORPnjFfR7GE6dvCEsMlhlsaWwo6zTm2i5Us1igFAKAKxBBU4KkMDtzUgjnt3VGvLWN1RdKTaT4djM6VR05ayLt5MHcuFIyFBz4qACVHcpxkDuz+NV+hrOVC3cakcG29uGOG7Hab7qqpzTizZdGOh0vEXKRIFjQjrJjsE8lON5McgOWQTjIzB03eWtODoKKc/D8Pb3/bNtpTqN67eXzOqTejqws45J0WRWHayrOxOCNICkkFs7DA7xiuOLM083E2umaFLm0RUAk6so5kBySpdirRiQFQdOjYgHHdQGvi4fIS7WapOttolkWVZUkmj0SaQpKtlGZpHCltXiTq2yhFSkk3guPDtPHsIDe3hmlllP8AayPJzz9ISxHuBJA8gK+iaLoSoW6pNppY4Nb03j9eLKW4kpz1i1VkaBQCgMK6+mX92f8ANXGekX7mPd9S1s/0yngf0I97Vb+j37Nd7I17+oZ9XhDFAKAUBLfR30ON/MWkyLWIjrDy6xtj1QPcMYLHwIA3ORzGndKun/49J573w7O9/In2lvj+OR32GJVUKoCqoAAAwAByAA5CuOLMiXFukksdwkElqoaVmSJ3k7EgzuBKqnQ5XB0uq5JwCedARLiXBeqJ9ZnVGSP9Rw61uJe3I+Suos2QMrnUAuMM2cLQEWv7p0cC2uYy1vIiG2dR+ta2jjjOj7T6tfZBDHrGweVZ0/V6y9Y2l2HkscMtpHby8aZzKxBLD6oAGMkjGOexxk5OAMknevoOjbClbR1qUsVJc+0pq9aVR4SWwtVaEcUAoBQCgN30P6MycQuOqQlI1w0sg+op5AZ21nBA9xPdg0emdKdFh6un+d/BcfIl2tv6x6z2I+h+F8Oit4khhQJGgwqj+pJ3JJ3JO5JJNcI228WW5oOk/SV7V1ElsDGXURzM/wCr1EbByqs0R+duVKgDJYZrwEW41wYiQtdTrYWztJI0MNw7y3GeyAQ2zE6sFVVtyoB3GAIdxOSRQYkuUt5lEZeKZgSxlkmnERlYkswV4gCTzjGCMk17HVxWtsPHjuNBxbiD3EvWSKqMNQ0KmnHLIOcuTlT84kjJHLAHdaH0fRpQjWozctZfeW5rvKq5rSk3CSwwMWr0higFAYV19Mv7s/5q4z0i/cx7vqWtn+mU8D+hHvarf0e/ZrvZGvf1DPq8IYoBQF2zs5J5EhhXVLIdKDz72P7IGST4Cq/Sd6rWg54rW3drN1Cl6yeG4+l+j3B0tLeO3j+bGuM97E7s58yxJPvr5zOcpycpPFsu0klgjU9MOMrE8MTSNGj63cx/OIj0gRhvqai3zueFO4+cMT0i/EeGG+QiO2maFvaLi4PiA69Y5RSCSdSgkADfegNfw7gNrbtFZxlmuLiQR3EkTu/UoUZmXrSCFkYIEPJtJYgAUBH+K29kk95bys8Ka4zblI9aII1I0sowzA5K/wCHc7b22jqF0n6+hFSWaay5NEetKn+WbwIesYXsg5VdlOMZA2BIycHGNsmu5s4ThQjGawaWxZ4cFjvZU1WnNtFVSTWKAUAoDzBJAUFmYhVUc2ZjgKB3knAqPdXEbelKpJ7PnuRnTg5yUUfRnQLo6LGzjiIHWt25mHe7AZGfAbKPJRXzWvXnXqOpUebL2EFBaqK+mXFeoiQCQxGWQJ1gUMUXDMzKDkZ0qQCQQCQcHkdJkRTiCi9RkggnmjOzddPMyPpIyAgcxZzjHPfOw00Bpk4DBw/mzNfSNGkaq7TNEsjhRM2cqunUSpIxqxzNAa3pHw2ztb2W2kMkdu1uqqyqXYSayxkfvfcAkbnL+B2sLChcyn623WLi9mXy4GmtKGGrPeQiSFUZljfWgJ0voKZzuTpJJG5O1dzo6NSNHCpBRzbw24YvH58kVNw4uf4XieVPNIoBQGFdfTL+7P8AmrjPSL9zHu+pa2f6ZTwP6Ee9qt/R79mu9ka9/UM+rwhigFAdX9BfDFMc90UGpnMaOVPzVC5COTgrqznCjtDBJwMfOtL3Lr3UnjkslnivDJF3bw1KaOqO2ATjOByGN/Lfaqw3nKLaSWW9W4mSCS8KFIY0lLhGMhKdYy9gBIy7FVyeySWJZAoGOYrSaY+v3bXxYCQnV1cMaMMriPUVXK7hV1PpIYkagCBqOJcSliNrc2kIFvA4a3jydIVgQWI2btqWId1DAAkKV7SganpHMGNwZR1d2pA6qYklY1Jx1UsbiOQAEYBjBKhsFiBVnYVa1CUZqbUG88Hkn/7Lh37s1sNFaMZpprF/ewjytkZFfQqdRTipLz+RSyjqvAqrM8FAKAUB0L0JcMWS6mnZA3UBVRipIVn1atLZAD4xkaScEbjJB4X0guXUuPV45R7cVjyyfMt7OGrDHidrqhJZynjszzXqyXaRMsMsvUQLLqkI0gIpCHQheVU+cWJzjshW1AU8RCSXAF/dtOzagLaFurii0Eq2QWwQGBXW+SzK2FGkkAaHpE+ISOHRqtrDMHTQSRJJE30mDpeRVYBcHs5IwSw0kDC6QcS9Zdnuk6mZog8EUpZoyJQrExyxugXJzhZFbtkAsNwJtpKtTfrISaWKx1Xnhxw3rvWG41VFGWTWPeRKF8gH+OK+h21ZVaSlin3bClqQ1ZYFdSDAUAoDCuvpl/dn/NXGekX7mPd9S1s/0yngf0I97Vb+j37Nd7I17+oZ9XhDFAeMudskZ7xzHmPOtdaMpU5Rg8G08DKDSkmyb8J9JtxAoSO1tVRUSNAvWdlY86QSW7fM77bkmuSj6MVctaouT81j8Cxd/HgZ916W53CjqIVGCsisGcPnvB1LpGMjSQefOvI+jNZt41Fhuybx+WHxPenw4M0s/Tp8aYrS1iAPZKq6kKfnRnQy6ge85A8u8bX6MPWWFTLfl8szHp6w/KYV30pL4xaWyLoVHTSSjiPIQKDvH2TpIywPlk1r6s1MZf5F2Zbe/PL4nvT45ZHsfSdg+plMi9YXYOy9sFkYo2hFXBChT2caQq4woAdWKmX+Rcn55/AdPjwMDpHxBLiUPFE0Sg8nmaTbGNC6h2FzuFG2wqVo3Qla2qxqymt+KzzXf8dhrr3cJxcUjXKoHIAe6ukhThTWEEkuwguTe09rM8FAKA8oCYdHvSDNZxpFFbQFI1KqSXDkuQWdmzgliNRGNuWa4+Xo3XnJzlUWLfb9/e0s+nQWSTN1L6X7goNMESODuTqdWHkMqVP4tmserNXXw9YtXjg8eX9nvT44bMzS3PTw9rqrO1jOQyMA6sjd75Qgk89srz5nkc36MTwWFRduXyzMenrgYFz0rLBdNrboy6wSASrCQhj2WJIfXlteo89xsDXnVmfrMPWLVw24Z48MMfjj4HvT1hszLUnSJiGCqVDBQFDACMKjKFTQqnSNRwCdtTHJLHPi9GKur+ose5/P+h0+OOxlHSrjEVyQYbcwY09nriyKc5YRx6QEB5ZGO/atlpoC4o1VU10tV9ua+mPieVLyEo6uG00qqByAHuFdTClCGLjFLHgVzk3tZVWw8FAKAw7gfrl/dH/NXFekjwuI931LWy/TOj+ifg1vLw5GkhjduskGWUE7HxNfLNM6Wv7a6dOhWnGOCyUmlyTLu3oUpwxlFN9xMf0btPZofgFVXWDSvvNT+cvM39EoewuSH6N2ns0PwCnWDSvvNT+cvMdEoewuSH6N2ns0PwCnWDSvvNT+cvMdEoewuSMSThVl1ywrbRFypc9gYVQcZO3MnYCty01pf1Tqu5qYbPzyzfM96FR1dbUWGzYtv39OKMv9G7T2aH4BWnrBpX3mp/OXmedEoewuSH6N2ns0PwCnWDSvvNT+cvMdEoewuSH6N2ns0PwCnWDSvvNT+cvMdEoewuSH6N2ns0PwCnWDSvvNT+cvMdEoewuSH6N2ns0PwCnWDSvvNT+cvMdEoewuSH6N2ns0PwCvOsGlfean85eY6JQ9hckP0btPZofgFOsGlfean85eY6JQ9hckYnEuF2UKhmtoiWYIihFyzNyUedbqGmdL1pYK5qcW9eWSW/aZRsqMngoLjsWxbWZS9G7Xvtoc+SD/AErU/SDSm65qfzl5mPRKHsLkj39G7T2aH4BXnWDSvvNT+cvMdEoewuSH6N2ns0PwCnWDSvvNT+cvMdEoewuSH6N2ns0PwCvesGlfean85eY6JQ9hckP0btPZofgFOsGlfean85eY6JQ9hckP0btPZofgFOsGlfean85eY6JQ9hckP0btPZofgFOsGlfean85eY6JQ9hckUydHrNQSbeEAAkkoNgO+vVp/SzeCuav85eY6JQ9hckWOHcHs5oxItrEFbdcoMkdzY7s8wPAj3Vsrab0tSnqO6qYrb+OXmZTsaMXquCxXYtvAyf0btPZofgFausGlfean85eZj0Sh7C5Ifo3aezQ/AKdYNK+81P5y8x0Sh7C5Ifo3aezQ/AKdYNK+81P5y8x0Sh7C5I5n6S7CKG9hEUaxg25JCgDPb57V1Ggr25u6MpXFSU2nhjJt7lxIVxThCWEEl3Ep9Dn/wAYn7yT+tc56RfvX3Il2n6ZN6oiUWvWV6zq89rTqA8RnBx7ts+8Vs9XLU192OAwyxLtawQ6O/EPFpRJssyxqp89MePwyGHvq7dH1uj46m2OL+LxLJ0PWWMakP8ARvHxwz8MiY1SFaWpbhVZFJ7TkgD+6CSfdt/MVnGnKUXJbEMC7WAFAKAtXNysYBc4BZVyfFjgfzwPxrOnTlN4R7+R6liXawPCJ9PZTGbSXGVjm1EeJBRgPfhWq40TFTVWG9rzX1RZaNpeudSktri8OaJPa3CyIrocqwBB8jVVUhKnJxltRXNOLae1HtzcLGjO5wqgkn3UhCU5KMdrCTbwRcU7Vi8jwV4BQA16C1a3CyIrocqwBB99ZVIShJxltR61g8GYHShCbScLz0E/gNz/ACzUixaVxDHibrVqNeDezFfMx+hnEVltY1X50SrGw/ugAH3EDP8AHwrbpKhKnXbeyWZtv6EqNxKMt7xXc2byq8hlq2uFcEqcgMVyPFdj/PI/Cs505QaUu89awLtYHhyj0sf7dD/w5/7hrtvRj9vP/wCvoitvPzokHoc/+MT95J/Wqb0i/evuRItP0yb1REo1PSDg3rARkcxTRklHHdnmpxvg/wD3O4My0uvUtqSxi9q+/v5m6jW9W3jFST2p7/Jrc9xFOLX/ABO2AaVxoBxqVYypPn2cj8QKt6FGwr4qCz4Z4/PzLe0oaOuZai1lJ7m/ltXPMjnFOKyTy9a+NQCgYBAGn8c88nn3mrGhbwow9XHZ5l3baOhQoSop462Offl8Eb/h3G+I3LnqSMDmAqBVz5uM/hkmoFW0saEf8i+Lx+HkU91ZWFpFRqOTk+G3yXiSjgPBZEcz3MvWzkaR9lAeYHL+g/qTVXd3CcfVUY4R+ZT160JrUpR1Yrxb7W/psWZvaryOKAUBY4hZrNG0bjKuMH/UeffW2jVlSmpx2oyhJwkpR2oiF7acTt1KxS9bGvIgKXAHk4JPuBb/AMVcU6lhXknOOEn34fDL5FlSqaPqP/LFxfZ+XzXyRGOK9IZriNY5SpCtqyFwScEDONu88h31Z0LKlQm5QW3I6C00XSt6vrYNvL59pf4Xx270x29ueRIUKqknJLblsjvPgMVhXtLZydWqubf0I93o60g53FeTwb+9mbZK7Pgt1OytfSjQhDCJcbkfa0gLjPv/AAqpqXdtRi1bRze/P4Y5/LxKGrXt4Jxt4PPLWltw7FsWPHbgSyqggnlAKAUBFb3gt1CzPYyYRyWMLYwCeenUCvP3fjVvSu7etFRuY5rf54Z/MnUq9vKKjcQeWWtHbhwa2PDjtwIzd9Jb1BJDMRkgqwZFBXUO4pgcjz3G9WcLG1k41Ka7cm8+ZdUdFWddRq0ZPDH5buKNbwnjMttr6khdYGSRkjTnGM7d55g1Jr2tOvh6xY4fUsL3R9O6lGVRtKOOzfs3kssbXidwoEkvVRtzYhQ5B8AgBHuJWqmrUsKEm4Rxa78Pjl8znKs9H02/VRc32/l838mS7h9msMaRIMKgwP8AU+ed/wAap61WVWbnLaysnNzk5S2syK1GJyj0sf7dD/w5/wC4a7b0Y/bz/wDr6Irbz86N96GW/wDbR5SyD/Kf/NVHpGsL3wX1JFp+QnNUBKFAc/6YcTluJza2+WVfnBN9TDc5PgNh4ZznurotH28KFL19XJvjuX9/IvdG0aFGn0q4eGf4fPDe/lhiRSWzdZOqZSJM6dOxOTyG21WsakJQ108tuJ0cLulKj69P8Oefcb3g13PYTqsyskch7atyxsC4I2yNs47tu8VCuKVG9pNwabWzy8SlvY21/TlVoPGcV24tcMN/Z25HTgc7jlXLNYHMCvD0UAoBQEb6bcbaCNUiOJZOWOar4jzJwB+OOVWmjLRVpuc1+FfFk/R1pG4qP1n5IrF+WO7yTOd3/D5YdPXIyawSNXM457ZyOffXRU61OpjqNPDgdbaXdvWxhQeUcNzXd8jJtba5gVblFdF5hxuMHbcfZPnsdvKtc50KrdGTTfD739xFuK9ldydtOWeOG/b2PZj89h1LgvERcQpKMZYdoA/NYc1/j/LB765W6oOhVcH4dqORrUpUqkqctqeH9+Jm1HNYoBQCgMPjHEBBC8px2RsCcam7l/E1vtqDrVFBb/lvM6VOVWpGnHa3h99xyq9iuZla6kVmUndzsOeAFB7snG3n511lOVGk1Qi0nw+/qdhbVrO1krWm/wAXjt7Xsx+WwtWPDJpgxijZwmMle7OcY7ydu7NZVK9Km0pySxN93e21F+rrPatmDeXbgdB6E8cadGjlOZY/Hmy+J8wdj+Gedc9pO0VKSnBfhfz/ALOV0jaRt6idPOEs15Y/eTJLVWV4oDlHpWGb6H/hj/3DXbejH7ef/wBfRFbefnRIvRYuiK7i/wB1eTL/AA0/6VW+k0cLmL4x+rN1m/wMmtc2TDW8U4SZthPNGDzCMAD/ABGf54qXQulS/wBIvvM6c1B46qffj5rHxPeDcEhtlxEuCebHdjjxPh5DArG5u6tw8ZvwMq1epWlrVHj9O5biL9KrDqLyG5XcSSJqHgy45e9R/EHxq1sK3rradF7k+T8vkWVpX17SrbS3JyXhnhz+pL+JcOjnTRKoZeY8QfEHmDVPRr1KMtaDwKunUnTkpweDRr+F9HhBsk85Qcoyw0+75uR+GKkV751vzQjjxwz+fzM61d1XjKKx4pYY/HDHwN1UE0igFAY97amRcCR4z9pCM/zBFbaVRQeLin3nqeD2Y/fgazhvRiKKTrWLzS5zrkOSPMefmc47qlVtIVakNRYRjwRvqXVScPV5KPBZLx3vxZjdO+FddbmQbNAGf3rjLD+Az+HnWzRdx6urqPZLLx3EjRl07eunulk/F7fD5Ymd0ZfrLOHUAR1YQgjYhcruPMCtF6tS5nhxx55ka6hqV5x4N/MxouikccheCWaHPNUYYP4MD/POK2vSU5w1akYy70ZTu6lSKjUSlhve3mmsfHE3saYGMk+ZOSagSeLxIxVWIFAUyJkYyR5g4NexeDxBopuiqSOHnlmmA5K7DH8FA/lirCOkZwhq04xj2peZKp3c6UXGmlHHetvNt4eGBtOIcOSWFocaUZdIwPm45YHLbA28qiUq8qdVVdrxx7+PM0U5unNTjtTxI36PQUN1A3OKQZPiTqU/h+rH8as9L4TVOqt68n9Sx0rNVZU66/2j8mbXifRmGWQSgvFLnOuM4J8z5+YwaiUNIVacNR4SjwZEpXdSEPV5OPB5rzXgzZWVqY1wZHkP2nIz/IAf+ajVaim8VFLuI7eO7D77cTIrUeHOelFj6zxgRnPYstWxH+98/fXd+jEcLWT/APZ/JFZeP8ZtOiydTxXi9v4zLOP+dlj+HbWofpTTypz718jZZvNomVcgTxQCgNZxPhpnlhLYEcLdZjvZvq+5Rvnx5VLoXCo05pfmll3Lf4mcKjgnq71h4ZY8/lj4bOohgKAUAoBQCgFAYXGbdpYXiTAMilCx5KG2Y45k4zgeOOXOt9tONOqpy3Z8thnTkoyUnuz5F+xtVijSNPmoABny7z599YVajqTc5bWYyk5ScpbXnzL1azwUAoBQCgFAGO3LPlXqBreCcL6nrGYgyTO0jkchknCjyGTueeT7hJurj1urFbIrBefibKlTXwW5LBffa2bKoprFAKAi3QyPruP30h3WG3jh/FzG39VavomgKepYw7cX8SpuXjUZofS0JLXjEc0TtGLq3CkqSCWjJBBx5BK6bR9pa3VxGldQU4vHJ8SJVnOEcYPA0Xy9de0S/Ga6bqrof3aHIh9Mr+2x8vXXtEvxmnVXQ/u0OQ6ZX9tj5euvaJvjNOquh/doch0yv7bHy9de0S/GadVdD+7Q5Dplf22Pl669ol+M06raH92hyHTK/tsfL117RL8Zp1W0P7tDkOmV/bY+Xrr2iX4zTqrof3aHIdMr+2x8vXXtEvxmnVXQ/u0OQ6ZX9tj5euvaJfjNOquh/doch0yv7bHy9de0S/GadVtD+7Q5Dplf22Pl669ol+M06raH92hyHTK/tsfL117RL8Zp1W0P7tDkOmV/bY+Xrr2iX4zTqtof3aHIdMr+2x8vXXtEvxmnVbQ/u0OQ6ZX9tj5euvaJfjNOq2h/doch0yv7bHy9de0S/GadVdD+7Q5Dplf22Pl669ol+M06q6H92hyHTK/tsfL117RL8Zp1V0P7tDkOmV/bY+Xrr2iX4zTqtof3aHIdMr+2x8vXXtE3xmnVbQ/u0OQ6ZX9tj5euvaJfjNOquh/doch0yv7bHy9de0S/GadVdD+7Q5Dplf22Pl669ol+M06q6H92hyHTK/tsfL117RL8Zp1W0N7tDkOmV/bZO/QFAzQ3l25LNcT6dR3LCIZBz73I/CuPqQpwk40klFN4JbEtxPTbX4tpd9P/AAzVZRXSjtWsoJP7MmAR8QSs6FV0qkai3PE8ksVgctRgQCOR3/jX0uMlKKktjKlrDI9r08FAKAUAoBQHtAUuwAJJwBzJrGc4wi5SeCQSbyRsujXR25vmPUKyx6cpLJC/Vs32esHIeYDY7+7PMXen5Qrf4MJRw3p7SbC2Tj+Lab0+iviekEPaE43UtIMHwBCkH+VRo+kVytsY/HzMnaw4swbnoDxVP/xFkHjHOn9H0mpMPST26fJ/0YO04M0HEIZbf/abeeActUkZC/g4yp/jU2n6QWsnhLFeHliYO1mthRFKrDKkEeINW1G4pVo61OSa7DRKMo5NFdbjEUB5QCgFAKAUAoBQGLxOfRE7eWB7zsKh6Qr+ptpz7Pi8kbKUdaaR9B+jDhPqvC7WMjDGMSN75cuQfdqx+FfOS1Nz0g4Wt1bTW7/NljZM+GRsfwOD+FAfMHCwyB4ZNpIHaNx4FSR/4I/Cu50Hc+tttR7Y5eG7y8CuuIYTx4mbVyRxQCgFAKAUB7QG96H9FZ7x45yqRWUciO80uMSCJgxCIea5XBZuzz58q4/S2l1WjKhTWW99z3E6hQ1XrM7hbXUMUBmM36okvrmfAAPdl8aVGMCudJZGT0mdlaLhqrcTyEsrAP6tACBktMQAwyC2F3JbkKAzbSfjCqokgspCANRFxIpY95x1GB7qAqfpNNGv/reHzIp5vCVuEA8wmJP+jFAaW+6DcM4mnX2TrC5z+ttsAZPdJFyJ8QQG862U6s6UtaDwfYeNJrBnMekfBbixlEd0mFY4jmU5STHnjst36T/Suq0bpxVGqdxk+O59/B/DuIVW2wziYNdIQzyh6KAUAoBQCgFAecO4Yby+tbMcpJA8n9xMlv5BvxxXM+kVxgo0V3v6fXkTLWO2R9RKMbCuTJp7QHAfTBwX1TiS3KjEN6uG8BKmAfdkaT5kv4VcaFuvUXKT2Sy8vvtNFxDWh3EbruitFAKAUAoBQFfVnTkYJ37IIzt7yB/E1VX2knbYpU5PdjsTb+L5G6nR196Jb6PZL+5dIIGQwWihRLKmqOE9o6VUaTM4yuCSNOkE88VxFenqSw370t3Zj2fDYWMXiib8T4fZWzo968t/dneON8SuT4xWygRoM/W0gDvatJkbHreKT4MaW1lH4S6ppfLKIVjT3amoAOEcUBz8pQn9k2Ix/KbI/iaA8PFOI2+9zaxXMY5vaMwcDff1eXn7lcnwFAeeoW18PW7CbqbkHBmjGDlecc8Jxr80cBh3EHegPIJkv0l4fxKFBcKuXjGdMi8hcQMd9Of8SNse4kDjPSPgUnD7o20pLKRrhkP9om+x7tY5H+PIius0JpNz/wDHqvPc+PZ97iDc0cPxowK6YiCgFAKAUAoATRvAE89AnBuse54g42J6iHPguC7DP+EZHfqFfOtIXPSLiVTdu7lsLWlDVikdmqEbBQEY9I/RkcQsJYAB1o/WRHwdM437s7qT4Ma9QPnnhtyXTtAh1OlwdiCOeR3V9B0ZedJoKT2rJ9/9lXWhqSwMurA1CgFAKAUBds7SSeWO2g+kuG0A/ZA3Zz4hVBb8BVJpu4jRpxeH43jh2cX3/LEkW8HJvgdxmReHWsNlYqpuJAUgV84LAZeeQqM6RnUx7yQO8VxBYlFvBBwqLrJS9zeTkBnC6prl/sIueyo7lGFUDfvNAVx2HEboap7j1FDuIbcI0gHg8zhl1eSLjzNAXh0QwOzfX4b7XX5/6WUp+GnFAWpZuIWfaci/th84qgS4QD62hexN7gEPgCdqAXlktwqcQ4a69eVBDAkJcIM/qZR48wGI1Iw94oCu9jW/t4rq27NzCWeLOxV12kt5PBSQY2G/iOQNAarpjw5eL8KWaJSsyL10QPzlePOuFvA5DRkdxHlWUJuElKO1HjWKwZxa2mDqrD6wBr6RZ3CuKEaq3r4714Mqpx1ZNFypBgKAUAoBQGJfI8hSCEapZ2EaD+8cZ92/OqbTd36m31Ftll4b/vtJFvDWljwPprozwZLO1hto/mxIFz9o82b3liT+NcMWJs6AUAoDgfph6N+pXgvY1xb3RxLgbJJ9r/Fu3vD+Iq00VfdFrYv8ryf0fh8jTWp68e0jNd8VgoBQCgFAdB9CXDNdxc3Tf2SrAnvfDuffjqx/GuF05X9Zdtbo5eZZW8cId5NujCie6u718EB2tYSfqxwHEhGdu1KGJPgi1Tm8p6JgXBfic+3Whhbhtuqt1Ozb8mfHWMfAqPq0Bznpd6RJ7pmW2kaC1HzSh0ySD7ZfminuUYONyd8DotG6FVaCrV3gnsX1Ila41XqxIhb3TatUc8uofXWeTUP8QbNXK0RYTWEY8m/M0evqp5nTvR10/laVLS8brC+0U+ACSB9HIAACSBswAydjucnm9J6KlaPWjnB/DsZLo11PJ7SVGL1K/UoMW1+WDqPmpcAag4Hd1ihgfFlU8yc1BvKrUer8UkjG0d7EZwO4S25RJCB+0jxH/lnx3Ar6Pt1V7e231SY7pB4C41K4/MjZv+ZQHC+NWIt728gX5sc7FRjGFkw6rjyBx+Fdh6OVcaM6b3PHn/xkG7j+JMxq6IiCgFAKA8ZgASdgNyfdXkpKKbexHqWJN/Qd0cM0z8SlXsLmK3B/g0n9V95bwr55pG8d1Xc92xd39lpShqRwO2VBNgoBQCgNd0h4LFeW0ttMMpKpU+IPcwz9YHBHmKA+aprGWzuJLK4+kiPZbudPqsPLH+nMGux0FpD1kPUTea2dq/r5EC5pYPWRcroSKKAUAoDr/oRXFjMe9rqUn8FjA92wH/0183vXjc1G/afzLan+RHnDLjT0bkk5FrW5cleYaXrSTvjJyx51FMzY9PWEPBZFQdjqoosLy0OY0IGBy0k1spRUqkU9ja+Z43gmR3oJ0etYLFuJXkaynQ0qhlDCONM40qdtbAas8+0B3b2Gk7udxXcF+VPBLuy5s1UaajHHeaLiHSiPiB6iTh8aMyyGKSF162Lq0d9W6qGGE3XUAeW+a2XFhW0dGNZTWtju+81keRqxq4xwItxe2a1SCRS4do+u0vksksDgsvzFGNRQADPI771Kt7yd1bV4VnjgtZdnZ5GEqahOLj3HdenOTFbYyG9ds8fmrkfDqrnSUOko/wDXcLI59dOOfcbebI92Qv4gUBdTHyq+OfqaZ3P+9kxtnHjvigOM+kMf+832P/18+/qY/wDxj+ddN6Nfnqdy+pEu9iNJXWEEUAoBQHnDuEyX91HZQnGrtTP9iNcZPv8ALvJUd9czp6/1V0eD27fLx+9pMtqX+zPpnhfD47eGOGFdMcShFHkvn3nxPea5MmmVQCgFAKAUBAfSz0IN/AJoBi8twTGeWsczEf6jPftyJrZSqypzU4vBo8aTWDOJWF11inIKup0up2KkcwQa+gaPvo3dLWW1bVwfkVlWm4PAyanGoUAoDqPoLux1d5B9ZZlm/CZFX+sbV890rSdO7muLx55lpReMEbvohZLJZXfD5D9FLc27DvCTFmRvgkGD5VXm0r4DD69wg2sp0ypG1rN4pLB2dX8QrjxDCvU2nigV9EbVLjhQspgVeKI2c6d6si6CfcRh1PeGU01njrbwc6ufR9xO2lDQJ1rDZZoJEQkAggMkrLtkAlO2u3fXQT0paXMErqm9Zb1/1PwzIqo1IP8AA8jedGfR7dTXCXHE22j0kRl1Z2KHKhtHYVQcE4JLYAO3OBWu6EabpW0WlLa283hu4JG2MJY4zZMOuF7fJow1vYszM45PcFSgjHiER3LH7TKOamq02nqn1jiupd47GFkJ7utudB0+9Y1BP70edAXeBfrb29nx2V6q1U+PUBnfHlrlK+9DQHDekd313EL6b7U7IP7sICKfxC113o3SwpzqcXhy/wCkG7eaRhV0hEFAKAxb+6KABQWkc6UQDJYnYAAbmq/SN/G0pa3+z2L73I20qbm+w7t6K+hfydbFpe1dT4eZvDwjB8Bk58ST3YrgKk5Tk5SeLZZpJLBE2rA9FAKAUAoBQCgOO+mDoMys3ErNcsBm5iH1wP7UDxA+d7s+OZlleTtaqnDxXFGFSmprBnOrW4WRQynIP8vI19At7iFxTVSDyf3gVc4uLwZdrcYigN10I46LK/ilc4hkHUTHuAcgo57tnxv3Bmrl/SK1b1a67n9PvuJlrPbE610hJsrpb9QfV5FWK8wM6QueruMDchSSrY+q2fq1ypNKuLW8lrO1/aoZo5VX1mFNy4Udm4i+1IF2K/XUDG4GQMpIYL0Ld2c+iQgKJ4sHIBz1csbbMBv2WGpcnBBNAGk4mmwjs5/2+skhPwaJR/1UBZm4VfXI03NxHbxH50dqGLsO9TcPgqD+yinzoC1d8WSALw/hkaPOoChF+jtgf7SYjl4hc6nPvzQHtwBw20WC3/XXc7MI9ZGqaaTLPM/7I3du4KuPCgMPpVxBeEcK0RtqmK9VET86SWXJaQ+eotIf/wC16k5NJbWDh9nBoRU+yMf6/wA6+jWFt0a3jS3rb3vNlVUnrybL1SzWKAtXVysalmOw/n5CtFzcQt6bqTeS+8DKEHJ4I6T6HOg7ZHErxcSMP/TxkfRqf7Q5+sRy8ASe8Y+f3l3O5qupPlwXAtKcFBYI69UQzFAKAUAoBQCgFAKA4V6UOgDWTvfWKZt2OZ4F/s/GRB9jxH1f7vzbDR+kJ2lTWWae1cf7NVWkpoh1vOrqGU5BrvaFeFeCqU3imVsouLwZcraYnjoGBBGQRgj31rq0o1YOE1kz1NxeKOn+jDporIvD71stgrDI+MSr3RNn64G2/wA4efP5/f2M7SpqvZufH+y0pVFNYkkjtLjhpxAjXNhz6kHM1v5RZ+lj/YJ1L3Z5VBNhTDw+w4gxuLOZobjk8lu/VyZH1ZoyMMR4SKSKAyRwniabJxCKQffWgz/GKRBn/DQFB6M3Uv8AtfEZSnfHbosCnyLjVJ/BhQFiHi9raD1PhcInmG3Vw7qp+3PPuF8yxLHwJoC/a2qWKy3/ABKdWnK4eXkka52hhU7hc4/adtz3AAcZ6T9IX4ldesuCkSArbxn6qnm7fttsT4bDuBrqNB6NzVzU/wDyvr5c+BDua3+iNfXVEIUBbuJ1RSzHAFaq9eFGDqTeCRlGLk8ETH0X9AWvXS+vUxbqcwQMPpPCRh9jwH1v7vzuD0hpCd3UxeSWxcP7LKlSUEd1quNooBQCgFAKAUAoBQCgPGGRg7g0Bw70iejWS1Z7zhqaoD2pbYc08WjH2f2fq92RsthYaQqWk8Y5p7Vx/s1VKSmsyEWd0si6kO3h3jyNd1a3dO5p69N/12MrpwcHgzIqQYFueFXUqwyD3Vor29OvBwqLFHsZuLxRNOivpKubQCO5DXcAwA+f1yDzztKPeQ3Pc1yF7oOtRetS/FH48t/hyJ9O5jLbkybQ8Z4LxJgxeHrxtl8wzr5B+zJ8JqkaaeDJJsP0NBH6riHEEXu03IcY8AZVc4/GvAWbropZxqWvbmeZN8+tXbaO/YoCsZHvWgNNxH0l8Oso+p4fGJ2X5sduoWIHzkxpx5qGNbKVGpVlq04tvsPJSUc2cz6Q8aueISCS8YaVOY4E+jTz/abzP9Nq6fR+gdVqpc7fZ8+Pds7yHVuccoGJXTEI8r09LN3dLGupzgfzPkKj3N1Ttoa9R5fPsRnCDm8ETT0dejiS7dLviKabcYaK3PN/B5B9jy+t7vncNpDSFS7njLKK2L73ljSpKCO5qMDA2AquNp7QCgFAKAUAoBQCgFAKAUAoDk3pF9Fpd2u+GgJOd5IOSS+JXuV/LkeexzmVa3dS2nr035PvMJwU1gzllreamKOrRyps0bghgRz2O9dtYaTpXawWUuHlxK+rRlDuMqrI0igKJYVbZlDe8A/1rRWtaNb9SKZnGco7GWkslAwupR4K7AfwBqBLQdk3jq/F+Zs6RU4lPyfHnJXUfFiW/wAxNZQ0LZweOpj3tv6njuKj3mSigDAAA8BVjTpQpx1YJJdhqbbzZ7WZ4KAxbq80kIitJK2yxoCWJPIYG9V1/pOlaLB5y4efBG6nRlPuOo+jv0WFXW74mA8o3jt+ax+bdzN5ch5nlxF3d1LmevUfku4sIQUFgjrdRTMUAoBQCgFAKAUAoBQCgFAKAUAoCH9O/R7bcSXU36q5UdidBuMcgw21r/MdxFZRk4vFPBnjWJw7j3C7rh0nV30fZJwk6jKP+PcfLY+XfXUWGntkLj+XmQ6ttvgUo4IyCCDyIrpoTjOKlF4pkRrDJntZHgoBQCgKZHCjLEADvNYzqRhFyk8EepN5IudH+FXfEpOrso+wDh7hxhE/HvPkMny765i/09jjC3/l5LzJlO23zO49BfR7bcNXUv625Ydudx2jnmFG+hfLme8muYlJyeLeZLSwJfWJ6KAUAoBQCgFAKAUAoBQCgFAKAUAoBQGPf2Uc0bRzIskbDDKwBB/A0ByHpR6HHjLS8KkwOZtpTke5HO/4N8VTbS/rWr/xvLhuNc6UZ7TnVxcPDIYbuJ7eUfVcYB8weRHny866q007Qq/hqfhfw5+ZDnbSjszMkHwq6TTWKIxTJIFGWIA8Sa8nUjBa03gu09SbyRa4f110/VWMD3D95Awq+bMcAD3ke+qG70/ShlRWs+OxebJMLaT/ADZHSei/oayVl4pL1pG4t4yQg5/ObYt7hjlzIrmLq9rXMsaksezcvAmQpxgsjrVnaJEixxIqIowqqAAB4ADYVEMy9QCgFAKAUAoBQCgFAKAUAoBQCgFAKAUAoBQCgNdxvgdvdx9XcwpKngw3Hmrc1PmCDTEHHenXotjsozcWdzJGmoAwuA47Rxs2RgDzBPnUy2va9D9KTXy5MwnTjLajedGvQ1a4Sa8mlumIDaT2E33+apLH4gPKtVa4q1njUk2+09jFR2I6dw+wigQRwxpGg5KihR/AVoMjJoBQCgFAKAUAoBQCgFAKA//Z"/>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Rectangle 9"/>
          <p:cNvSpPr/>
          <p:nvPr/>
        </p:nvSpPr>
        <p:spPr>
          <a:xfrm>
            <a:off x="7044399" y="58948"/>
            <a:ext cx="1794803" cy="626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14230" y="14516"/>
            <a:ext cx="7190725" cy="1001485"/>
          </a:xfrm>
        </p:spPr>
        <p:txBody>
          <a:bodyPr>
            <a:noAutofit/>
          </a:bodyPr>
          <a:lstStyle/>
          <a:p>
            <a:r>
              <a:rPr lang="en-GB" sz="2000" dirty="0"/>
              <a:t>An Opensource Framework to Analyse Marker-based and Inertial-Sensor-based Motion Measurements: Motion Capture Analysis &amp; Plotting Assistant (MCAPA) 2.0 </a:t>
            </a:r>
          </a:p>
        </p:txBody>
      </p:sp>
      <p:sp>
        <p:nvSpPr>
          <p:cNvPr id="8" name="AutoShape 2" descr="Image result for XV International Symposium on 3-D Analysis of Human Movement">
            <a:extLst>
              <a:ext uri="{FF2B5EF4-FFF2-40B4-BE49-F238E27FC236}">
                <a16:creationId xmlns:a16="http://schemas.microsoft.com/office/drawing/2014/main" id="{4907F112-1C42-488B-A3AC-BAD26863F97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6" name="Group 5"/>
          <p:cNvGrpSpPr/>
          <p:nvPr/>
        </p:nvGrpSpPr>
        <p:grpSpPr>
          <a:xfrm>
            <a:off x="7108967" y="123789"/>
            <a:ext cx="2035035" cy="6734213"/>
            <a:chOff x="7108965" y="123787"/>
            <a:chExt cx="2035035" cy="6734213"/>
          </a:xfrm>
        </p:grpSpPr>
        <p:grpSp>
          <p:nvGrpSpPr>
            <p:cNvPr id="19" name="Group 18">
              <a:extLst>
                <a:ext uri="{FF2B5EF4-FFF2-40B4-BE49-F238E27FC236}">
                  <a16:creationId xmlns:a16="http://schemas.microsoft.com/office/drawing/2014/main" id="{3F2500F2-CC60-4CC1-BC71-FC925C1C89D1}"/>
                </a:ext>
              </a:extLst>
            </p:cNvPr>
            <p:cNvGrpSpPr>
              <a:grpSpLocks noChangeAspect="1"/>
            </p:cNvGrpSpPr>
            <p:nvPr/>
          </p:nvGrpSpPr>
          <p:grpSpPr>
            <a:xfrm>
              <a:off x="7301774" y="123787"/>
              <a:ext cx="1826476" cy="1079703"/>
              <a:chOff x="-4376453" y="852024"/>
              <a:chExt cx="3227669" cy="1908000"/>
            </a:xfrm>
          </p:grpSpPr>
          <p:pic>
            <p:nvPicPr>
              <p:cNvPr id="20" name="Picture 19" descr="http://logodatabases.com/wp-content/uploads/2012/05/oxford-university.jpg">
                <a:extLst>
                  <a:ext uri="{FF2B5EF4-FFF2-40B4-BE49-F238E27FC236}">
                    <a16:creationId xmlns:a16="http://schemas.microsoft.com/office/drawing/2014/main" id="{449253D9-6D9F-40CF-808A-FC33781AE83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65" t="3629" r="4706" b="2679"/>
              <a:stretch/>
            </p:blipFill>
            <p:spPr bwMode="auto">
              <a:xfrm>
                <a:off x="-2758844" y="852024"/>
                <a:ext cx="1610060" cy="1908000"/>
              </a:xfrm>
              <a:prstGeom prst="rect">
                <a:avLst/>
              </a:prstGeom>
              <a:noFill/>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609C928A-F36B-4491-ACEE-D185C103BA34}"/>
                  </a:ext>
                </a:extLst>
              </p:cNvPr>
              <p:cNvPicPr>
                <a:picLocks noChangeAspect="1"/>
              </p:cNvPicPr>
              <p:nvPr/>
            </p:nvPicPr>
            <p:blipFill rotWithShape="1">
              <a:blip r:embed="rId5"/>
              <a:srcRect l="9219" t="5468" r="9219" b="8636"/>
              <a:stretch/>
            </p:blipFill>
            <p:spPr>
              <a:xfrm>
                <a:off x="-4376453" y="852024"/>
                <a:ext cx="1443587" cy="1908000"/>
              </a:xfrm>
              <a:prstGeom prst="rect">
                <a:avLst/>
              </a:prstGeom>
            </p:spPr>
          </p:pic>
        </p:grpSp>
        <p:pic>
          <p:nvPicPr>
            <p:cNvPr id="18" name="Picture 17"/>
            <p:cNvPicPr/>
            <p:nvPr/>
          </p:nvPicPr>
          <p:blipFill>
            <a:blip r:embed="rId6" cstate="print">
              <a:extLst>
                <a:ext uri="{28A0092B-C50C-407E-A947-70E740481C1C}">
                  <a14:useLocalDpi xmlns:a14="http://schemas.microsoft.com/office/drawing/2010/main" val="0"/>
                </a:ext>
              </a:extLst>
            </a:blip>
            <a:stretch>
              <a:fillRect/>
            </a:stretch>
          </p:blipFill>
          <p:spPr>
            <a:xfrm>
              <a:off x="7343512" y="3335757"/>
              <a:ext cx="1800488" cy="530154"/>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8965" y="5562376"/>
              <a:ext cx="2035035" cy="1295624"/>
            </a:xfrm>
            <a:prstGeom prst="rect">
              <a:avLst/>
            </a:prstGeom>
          </p:spPr>
        </p:pic>
      </p:grpSp>
    </p:spTree>
    <p:extLst>
      <p:ext uri="{BB962C8B-B14F-4D97-AF65-F5344CB8AC3E}">
        <p14:creationId xmlns:p14="http://schemas.microsoft.com/office/powerpoint/2010/main" val="1336812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29400" y="12700"/>
            <a:ext cx="25146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RWatts_punts_retouchedforPP.jpg"/>
          <p:cNvPicPr>
            <a:picLocks noChangeAspect="1"/>
          </p:cNvPicPr>
          <p:nvPr/>
        </p:nvPicPr>
        <p:blipFill rotWithShape="1">
          <a:blip r:embed="rId3">
            <a:extLst>
              <a:ext uri="{28A0092B-C50C-407E-A947-70E740481C1C}">
                <a14:useLocalDpi xmlns:a14="http://schemas.microsoft.com/office/drawing/2010/main" val="0"/>
              </a:ext>
            </a:extLst>
          </a:blip>
          <a:srcRect b="12511"/>
          <a:stretch/>
        </p:blipFill>
        <p:spPr>
          <a:xfrm>
            <a:off x="-12700" y="1622704"/>
            <a:ext cx="9156700" cy="5249577"/>
          </a:xfrm>
          <a:prstGeom prst="rect">
            <a:avLst/>
          </a:prstGeom>
        </p:spPr>
      </p:pic>
      <p:sp>
        <p:nvSpPr>
          <p:cNvPr id="5" name="TextBox 4"/>
          <p:cNvSpPr txBox="1"/>
          <p:nvPr/>
        </p:nvSpPr>
        <p:spPr>
          <a:xfrm>
            <a:off x="3352812" y="3094659"/>
            <a:ext cx="2438388" cy="641975"/>
          </a:xfrm>
          <a:prstGeom prst="rect">
            <a:avLst/>
          </a:prstGeom>
          <a:solidFill>
            <a:schemeClr val="bg1"/>
          </a:solidFill>
          <a:ln>
            <a:solidFill>
              <a:srgbClr val="002147"/>
            </a:solidFill>
          </a:ln>
          <a:effectLst>
            <a:softEdge rad="63500"/>
          </a:effectLst>
        </p:spPr>
        <p:txBody>
          <a:bodyPr wrap="square" lIns="87122" tIns="43563" rIns="87122" bIns="43563" rtlCol="0">
            <a:spAutoFit/>
          </a:bodyPr>
          <a:lstStyle/>
          <a:p>
            <a:pPr algn="ctr"/>
            <a:r>
              <a:rPr lang="en-GB" sz="3600" b="1" dirty="0">
                <a:solidFill>
                  <a:srgbClr val="002147"/>
                </a:solidFill>
              </a:rPr>
              <a:t>Thank you!</a:t>
            </a:r>
          </a:p>
        </p:txBody>
      </p:sp>
      <p:sp>
        <p:nvSpPr>
          <p:cNvPr id="6" name="TextBox 5"/>
          <p:cNvSpPr txBox="1"/>
          <p:nvPr/>
        </p:nvSpPr>
        <p:spPr>
          <a:xfrm>
            <a:off x="0" y="4953231"/>
            <a:ext cx="9144000" cy="1503749"/>
          </a:xfrm>
          <a:prstGeom prst="rect">
            <a:avLst/>
          </a:prstGeom>
          <a:noFill/>
        </p:spPr>
        <p:txBody>
          <a:bodyPr wrap="square" lIns="87122" tIns="43563" rIns="87122" bIns="43563" rtlCol="0">
            <a:spAutoFit/>
          </a:bodyPr>
          <a:lstStyle/>
          <a:p>
            <a:pPr algn="ctr"/>
            <a:r>
              <a:rPr lang="en-GB" b="1" dirty="0"/>
              <a:t>Acknowledgements</a:t>
            </a:r>
            <a:r>
              <a:rPr lang="en-GB" dirty="0"/>
              <a:t>:</a:t>
            </a:r>
          </a:p>
          <a:p>
            <a:pPr algn="ctr"/>
            <a:endParaRPr lang="en-GB" sz="500" dirty="0"/>
          </a:p>
          <a:p>
            <a:pPr algn="ctr"/>
            <a:r>
              <a:rPr lang="en-GB" sz="1600" dirty="0"/>
              <a:t>Natural Interactions Lab, Oxford Mechanobiology Group, Oxford Centre for Enablement, </a:t>
            </a:r>
            <a:r>
              <a:rPr lang="en-GB" sz="1600" dirty="0" err="1"/>
              <a:t>Opcare</a:t>
            </a:r>
            <a:r>
              <a:rPr lang="en-GB" sz="1600" dirty="0"/>
              <a:t>, and Oxford Gait Laboratory</a:t>
            </a:r>
          </a:p>
          <a:p>
            <a:pPr algn="ctr"/>
            <a:endParaRPr lang="en-GB" sz="500" dirty="0"/>
          </a:p>
          <a:p>
            <a:pPr algn="ctr"/>
            <a:r>
              <a:rPr lang="en-GB" sz="1600" b="1" dirty="0"/>
              <a:t>Support from</a:t>
            </a:r>
            <a:r>
              <a:rPr lang="en-GB" sz="1600" dirty="0"/>
              <a:t>: </a:t>
            </a:r>
            <a:r>
              <a:rPr lang="en-US" sz="1600" dirty="0"/>
              <a:t>the </a:t>
            </a:r>
            <a:r>
              <a:rPr lang="en-GB" sz="1600" dirty="0" err="1"/>
              <a:t>Wellcome</a:t>
            </a:r>
            <a:r>
              <a:rPr lang="en-GB" sz="1600" dirty="0"/>
              <a:t> Trust grant number 103383/B/13/Z, and the </a:t>
            </a:r>
            <a:r>
              <a:rPr lang="en-GB" sz="1600" i="1" dirty="0"/>
              <a:t>EPSRC Impact Acceleration Account Award EP/R511742/1</a:t>
            </a:r>
            <a:endParaRPr lang="en-GB" sz="16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270" y="6376896"/>
            <a:ext cx="1594644" cy="4960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48456" y="3102427"/>
            <a:ext cx="2438388" cy="641975"/>
          </a:xfrm>
          <a:prstGeom prst="rect">
            <a:avLst/>
          </a:prstGeom>
          <a:solidFill>
            <a:schemeClr val="bg1"/>
          </a:solidFill>
          <a:ln>
            <a:solidFill>
              <a:srgbClr val="002147"/>
            </a:solidFill>
          </a:ln>
          <a:effectLst>
            <a:softEdge rad="63500"/>
          </a:effectLst>
        </p:spPr>
        <p:txBody>
          <a:bodyPr wrap="square" lIns="87122" tIns="43563" rIns="87122" bIns="43563" rtlCol="0">
            <a:spAutoFit/>
          </a:bodyPr>
          <a:lstStyle/>
          <a:p>
            <a:pPr algn="ctr"/>
            <a:r>
              <a:rPr lang="en-GB" sz="3600" b="1" dirty="0">
                <a:solidFill>
                  <a:srgbClr val="002147"/>
                </a:solidFill>
              </a:rPr>
              <a:t>Questions</a:t>
            </a:r>
          </a:p>
        </p:txBody>
      </p:sp>
      <p:pic>
        <p:nvPicPr>
          <p:cNvPr id="13" name="Picture 63" descr="C:\Users\Vicks\Desktop\wtvm050454.jpg">
            <a:extLst>
              <a:ext uri="{FF2B5EF4-FFF2-40B4-BE49-F238E27FC236}">
                <a16:creationId xmlns:a16="http://schemas.microsoft.com/office/drawing/2014/main" id="{0339814B-4DED-4209-ACF9-CFFFDB7DF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078" y="565621"/>
            <a:ext cx="2160000" cy="5733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Logo of the EPSRC, the Engineering and Physical Sciences Research Council">
            <a:extLst>
              <a:ext uri="{FF2B5EF4-FFF2-40B4-BE49-F238E27FC236}">
                <a16:creationId xmlns:a16="http://schemas.microsoft.com/office/drawing/2014/main" id="{3D50248F-5D67-4C64-BEDF-BB0890BBB5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0922" y="415772"/>
            <a:ext cx="2160000" cy="864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62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01"/>
            <a:ext cx="8229600" cy="1143000"/>
          </a:xfrm>
        </p:spPr>
        <p:txBody>
          <a:bodyPr/>
          <a:lstStyle/>
          <a:p>
            <a:r>
              <a:rPr lang="en-GB" dirty="0"/>
              <a:t>References</a:t>
            </a:r>
          </a:p>
        </p:txBody>
      </p:sp>
      <p:sp>
        <p:nvSpPr>
          <p:cNvPr id="3" name="Content Placeholder 2"/>
          <p:cNvSpPr>
            <a:spLocks noGrp="1"/>
          </p:cNvSpPr>
          <p:nvPr>
            <p:ph idx="1"/>
          </p:nvPr>
        </p:nvSpPr>
        <p:spPr>
          <a:xfrm>
            <a:off x="457200" y="1295400"/>
            <a:ext cx="8534400" cy="5410200"/>
          </a:xfrm>
        </p:spPr>
        <p:txBody>
          <a:bodyPr>
            <a:noAutofit/>
          </a:bodyPr>
          <a:lstStyle/>
          <a:p>
            <a:pPr marL="538163" lvl="0" indent="-538163" algn="just">
              <a:spcBef>
                <a:spcPts val="1200"/>
              </a:spcBef>
              <a:buNone/>
            </a:pPr>
            <a:r>
              <a:rPr lang="en-GB" sz="1200" dirty="0"/>
              <a:t>Anglin C, Wyss U. </a:t>
            </a:r>
            <a:r>
              <a:rPr lang="en-GB" sz="1200" b="1" dirty="0"/>
              <a:t>2000</a:t>
            </a:r>
            <a:r>
              <a:rPr lang="en-GB" sz="1200" dirty="0"/>
              <a:t>. Review of arm motion analyses</a:t>
            </a:r>
            <a:r>
              <a:rPr lang="en-GB" sz="1200" i="1" dirty="0"/>
              <a:t>. Proceedings of the Institution of Mechanical Engineers, Part H: Journal of Engineering in Medicine</a:t>
            </a:r>
            <a:r>
              <a:rPr lang="en-GB" sz="1200" dirty="0"/>
              <a:t>. 214:541-555.</a:t>
            </a:r>
          </a:p>
          <a:p>
            <a:pPr marL="538163" lvl="0" indent="-538163" algn="just">
              <a:spcBef>
                <a:spcPts val="1200"/>
              </a:spcBef>
              <a:buNone/>
            </a:pPr>
            <a:r>
              <a:rPr lang="en-GB" sz="1200" dirty="0"/>
              <a:t>Barre A, Armand S. </a:t>
            </a:r>
            <a:r>
              <a:rPr lang="en-GB" sz="1200" b="1" dirty="0"/>
              <a:t>2014</a:t>
            </a:r>
            <a:r>
              <a:rPr lang="en-GB" sz="1200" dirty="0"/>
              <a:t>. Biomechanical </a:t>
            </a:r>
            <a:r>
              <a:rPr lang="en-GB" sz="1200" dirty="0" err="1"/>
              <a:t>ToolKit</a:t>
            </a:r>
            <a:r>
              <a:rPr lang="en-GB" sz="1200" dirty="0"/>
              <a:t>: Open-source framework to visualize and process biomechanical data. </a:t>
            </a:r>
            <a:r>
              <a:rPr lang="en-GB" sz="1200" i="1" dirty="0"/>
              <a:t>Computer Methods and Programs in Biomedicine</a:t>
            </a:r>
            <a:r>
              <a:rPr lang="en-GB" sz="1200" dirty="0"/>
              <a:t>. 114:80-87.</a:t>
            </a:r>
          </a:p>
          <a:p>
            <a:pPr marL="538163" lvl="0" indent="-538163" algn="just">
              <a:spcBef>
                <a:spcPts val="1200"/>
              </a:spcBef>
              <a:buNone/>
            </a:pPr>
            <a:r>
              <a:rPr lang="en-GB" sz="1200" dirty="0"/>
              <a:t>Cheng R, Nagaraja V, Bergmann J, and Thompson M. </a:t>
            </a:r>
            <a:r>
              <a:rPr lang="en-GB" sz="1200" b="1" dirty="0"/>
              <a:t>2019</a:t>
            </a:r>
            <a:r>
              <a:rPr lang="en-GB" sz="1200" dirty="0"/>
              <a:t>. Motion Capture Analysis &amp; Plotting Assistant: An Opensource Framework to Analyse Inertial-Sensor-based Measurements. </a:t>
            </a:r>
            <a:r>
              <a:rPr lang="en-GB" sz="1200" i="1" dirty="0"/>
              <a:t>Trent International Prosthetic Symposium - 2019 (TIPS'19</a:t>
            </a:r>
            <a:r>
              <a:rPr lang="en-GB" sz="1200" i="1" dirty="0" smtClean="0"/>
              <a:t>)</a:t>
            </a:r>
            <a:r>
              <a:rPr lang="en-GB" sz="1200" dirty="0" smtClean="0"/>
              <a:t>, </a:t>
            </a:r>
            <a:r>
              <a:rPr lang="en-GB" sz="1200" dirty="0"/>
              <a:t>UK.</a:t>
            </a:r>
          </a:p>
          <a:p>
            <a:pPr marL="538163" lvl="0" indent="-538163" algn="just">
              <a:spcBef>
                <a:spcPts val="1200"/>
              </a:spcBef>
              <a:buNone/>
            </a:pPr>
            <a:r>
              <a:rPr lang="en-GB" sz="1200" dirty="0"/>
              <a:t>Diment L, Thompson M, Bergmann J. </a:t>
            </a:r>
            <a:r>
              <a:rPr lang="en-GB" sz="1200" b="1" dirty="0"/>
              <a:t>2017</a:t>
            </a:r>
            <a:r>
              <a:rPr lang="en-GB" sz="1200" dirty="0"/>
              <a:t>. Three-dimensional printed upper-limb prostheses lack randomised controlled trials: A systematic review. </a:t>
            </a:r>
            <a:r>
              <a:rPr lang="en-GB" sz="1200" i="1" dirty="0"/>
              <a:t>Prosthetics and Orthotics International</a:t>
            </a:r>
            <a:r>
              <a:rPr lang="en-GB" sz="1200" dirty="0"/>
              <a:t>. 030936461770480.</a:t>
            </a:r>
          </a:p>
          <a:p>
            <a:pPr marL="538163" lvl="0" indent="-538163" algn="just">
              <a:spcBef>
                <a:spcPts val="1200"/>
              </a:spcBef>
              <a:buNone/>
            </a:pPr>
            <a:r>
              <a:rPr lang="en-GB" sz="1200" dirty="0" err="1"/>
              <a:t>Heckathorne</a:t>
            </a:r>
            <a:r>
              <a:rPr lang="en-GB" sz="1200" dirty="0"/>
              <a:t> C, Stine R. </a:t>
            </a:r>
            <a:r>
              <a:rPr lang="en-GB" sz="1200" b="1" dirty="0"/>
              <a:t>2011</a:t>
            </a:r>
            <a:r>
              <a:rPr lang="en-GB" sz="1200" dirty="0"/>
              <a:t>. Using motion analysis to augment upper-limb prosthetics outcome measures. “Mec’11 Raising the Standard.” In </a:t>
            </a:r>
            <a:r>
              <a:rPr lang="en-GB" sz="1200" i="1" dirty="0"/>
              <a:t>Proceedings of the 2011 </a:t>
            </a:r>
            <a:r>
              <a:rPr lang="en-GB" sz="1200" i="1" dirty="0" err="1"/>
              <a:t>MyoElectric</a:t>
            </a:r>
            <a:r>
              <a:rPr lang="en-GB" sz="1200" i="1" dirty="0"/>
              <a:t> Controls/Powered Prosthetics Symposium</a:t>
            </a:r>
            <a:r>
              <a:rPr lang="en-GB" sz="1200" dirty="0" smtClean="0"/>
              <a:t>. </a:t>
            </a:r>
            <a:r>
              <a:rPr lang="en-GB" sz="1200" dirty="0"/>
              <a:t>New Brunswick, Canada.</a:t>
            </a:r>
          </a:p>
          <a:p>
            <a:pPr marL="538163" lvl="0" indent="-538163" algn="just">
              <a:spcBef>
                <a:spcPts val="1200"/>
              </a:spcBef>
              <a:buNone/>
            </a:pPr>
            <a:r>
              <a:rPr lang="en-GB" sz="1200" dirty="0"/>
              <a:t>Kyberd P, </a:t>
            </a:r>
            <a:r>
              <a:rPr lang="en-GB" sz="1200" dirty="0" err="1"/>
              <a:t>Murgia</a:t>
            </a:r>
            <a:r>
              <a:rPr lang="en-GB" sz="1200" dirty="0"/>
              <a:t> A, </a:t>
            </a:r>
            <a:r>
              <a:rPr lang="en-GB" sz="1200" dirty="0" err="1"/>
              <a:t>Gasson</a:t>
            </a:r>
            <a:r>
              <a:rPr lang="en-GB" sz="1200" dirty="0"/>
              <a:t> M, et al. </a:t>
            </a:r>
            <a:r>
              <a:rPr lang="en-GB" sz="1200" b="1" dirty="0"/>
              <a:t>2009</a:t>
            </a:r>
            <a:r>
              <a:rPr lang="en-GB" sz="1200" dirty="0"/>
              <a:t>. Case studies to demonstrate the range of applications of the Southampton Hand Assessment Procedure. </a:t>
            </a:r>
            <a:r>
              <a:rPr lang="en-GB" sz="1200" i="1" dirty="0"/>
              <a:t>British Journal of Occupational Therapy</a:t>
            </a:r>
            <a:r>
              <a:rPr lang="en-GB" sz="1200" dirty="0"/>
              <a:t>. 72:212-218.</a:t>
            </a:r>
          </a:p>
          <a:p>
            <a:pPr marL="538163" lvl="0" indent="-538163" algn="just">
              <a:spcBef>
                <a:spcPts val="1200"/>
              </a:spcBef>
              <a:buNone/>
            </a:pPr>
            <a:r>
              <a:rPr lang="en-GB" sz="1200" dirty="0"/>
              <a:t>Nagaraja V, Cheng R, Kwong E, Bergmann J, Andersen M, and Thompson M. </a:t>
            </a:r>
            <a:r>
              <a:rPr lang="en-GB" sz="1200" b="1" dirty="0"/>
              <a:t>2019</a:t>
            </a:r>
            <a:r>
              <a:rPr lang="en-GB" sz="1200" dirty="0"/>
              <a:t>. Marker-based vs Inertial-based Motion Capture: Musculoskeletal Modelling of Upper Extremity Kinetics. </a:t>
            </a:r>
            <a:r>
              <a:rPr lang="en-GB" sz="1200" i="1" dirty="0"/>
              <a:t>Trent International Prosthetic Symposium - 2019 (TIPS'19</a:t>
            </a:r>
            <a:r>
              <a:rPr lang="en-GB" sz="1200" i="1" dirty="0" smtClean="0"/>
              <a:t>)</a:t>
            </a:r>
            <a:r>
              <a:rPr lang="en-GB" sz="1200" dirty="0" smtClean="0"/>
              <a:t>, </a:t>
            </a:r>
            <a:r>
              <a:rPr lang="en-GB" sz="1200" dirty="0"/>
              <a:t>UK.</a:t>
            </a:r>
          </a:p>
          <a:p>
            <a:pPr marL="538163" lvl="0" indent="-538163" algn="just">
              <a:spcBef>
                <a:spcPts val="1200"/>
              </a:spcBef>
              <a:buNone/>
            </a:pPr>
            <a:r>
              <a:rPr lang="en-GB" sz="1200" dirty="0"/>
              <a:t>Rau G, </a:t>
            </a:r>
            <a:r>
              <a:rPr lang="en-GB" sz="1200" dirty="0" err="1"/>
              <a:t>Disselhorst</a:t>
            </a:r>
            <a:r>
              <a:rPr lang="en-GB" sz="1200" dirty="0"/>
              <a:t>-Klug C, Schmidt R. </a:t>
            </a:r>
            <a:r>
              <a:rPr lang="en-GB" sz="1200" b="1" dirty="0"/>
              <a:t>2000</a:t>
            </a:r>
            <a:r>
              <a:rPr lang="en-GB" sz="1200" dirty="0"/>
              <a:t>. Movement biomechanics goes upwards: From the leg to the arm. </a:t>
            </a:r>
            <a:r>
              <a:rPr lang="en-GB" sz="1200" i="1" dirty="0"/>
              <a:t>Journal of Biomechanics</a:t>
            </a:r>
            <a:r>
              <a:rPr lang="en-GB" sz="1200" dirty="0"/>
              <a:t>. 33:1207-1216.</a:t>
            </a:r>
          </a:p>
          <a:p>
            <a:pPr marL="538163" lvl="0" indent="-538163" algn="just">
              <a:spcBef>
                <a:spcPts val="1200"/>
              </a:spcBef>
              <a:buNone/>
            </a:pPr>
            <a:r>
              <a:rPr lang="en-GB" sz="1200" dirty="0"/>
              <a:t>Vicon Plug-in Gait. </a:t>
            </a:r>
            <a:r>
              <a:rPr lang="en-GB" sz="1200" b="1" dirty="0"/>
              <a:t>2010</a:t>
            </a:r>
            <a:r>
              <a:rPr lang="en-GB" sz="1200" dirty="0"/>
              <a:t> [Internet] [last accessed 2019 August 25]. Available from: </a:t>
            </a:r>
            <a:r>
              <a:rPr lang="en-GB" sz="1200" dirty="0">
                <a:hlinkClick r:id="rId2"/>
              </a:rPr>
              <a:t>http://</a:t>
            </a:r>
            <a:r>
              <a:rPr lang="en-GB" sz="1200" dirty="0" smtClean="0">
                <a:hlinkClick r:id="rId2"/>
              </a:rPr>
              <a:t>vicon.com/downloads</a:t>
            </a:r>
            <a:r>
              <a:rPr lang="en-GB" sz="1200" dirty="0" smtClean="0"/>
              <a:t>.</a:t>
            </a:r>
            <a:endParaRPr lang="en-GB" sz="1200" dirty="0"/>
          </a:p>
          <a:p>
            <a:pPr marL="538163" lvl="0" indent="-538163" algn="just">
              <a:spcBef>
                <a:spcPts val="1200"/>
              </a:spcBef>
              <a:buNone/>
            </a:pPr>
            <a:r>
              <a:rPr lang="en-GB" sz="1200" dirty="0"/>
              <a:t>Wu G, et al. </a:t>
            </a:r>
            <a:r>
              <a:rPr lang="en-GB" sz="1200" b="1" dirty="0"/>
              <a:t>2005</a:t>
            </a:r>
            <a:r>
              <a:rPr lang="en-GB" sz="1200" dirty="0"/>
              <a:t>. ISB recommendation on definitions of joint coordinate systems of various joints for the reporting of human joint motion—Part II: Shoulder, elbow, wrist and hand. </a:t>
            </a:r>
            <a:r>
              <a:rPr lang="en-GB" sz="1200" i="1" dirty="0"/>
              <a:t>Journal of Biomechanics</a:t>
            </a:r>
            <a:r>
              <a:rPr lang="en-GB" sz="1200" dirty="0"/>
              <a:t>. 38:981-992.</a:t>
            </a:r>
          </a:p>
          <a:p>
            <a:pPr marL="538163" lvl="0" indent="-538163" algn="just">
              <a:spcBef>
                <a:spcPts val="1200"/>
              </a:spcBef>
              <a:buNone/>
            </a:pPr>
            <a:r>
              <a:rPr lang="en-GB" sz="1200" dirty="0"/>
              <a:t>Zhou H, Hu H. </a:t>
            </a:r>
            <a:r>
              <a:rPr lang="en-GB" sz="1200" b="1" dirty="0"/>
              <a:t>2008</a:t>
            </a:r>
            <a:r>
              <a:rPr lang="en-GB" sz="1200" dirty="0"/>
              <a:t>. Human motion tracking for rehabilitation - A survey. </a:t>
            </a:r>
            <a:r>
              <a:rPr lang="en-GB" sz="1200" i="1" dirty="0"/>
              <a:t>Biomedical Signal Processing and Control</a:t>
            </a:r>
            <a:r>
              <a:rPr lang="en-GB" sz="1200" dirty="0"/>
              <a:t>. 3:1-18.</a:t>
            </a:r>
          </a:p>
        </p:txBody>
      </p:sp>
    </p:spTree>
    <p:extLst>
      <p:ext uri="{BB962C8B-B14F-4D97-AF65-F5344CB8AC3E}">
        <p14:creationId xmlns:p14="http://schemas.microsoft.com/office/powerpoint/2010/main" val="2764661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7F25-D919-4D58-8EF9-A4C7321E8C71}"/>
              </a:ext>
            </a:extLst>
          </p:cNvPr>
          <p:cNvSpPr>
            <a:spLocks noGrp="1"/>
          </p:cNvSpPr>
          <p:nvPr>
            <p:ph type="title"/>
          </p:nvPr>
        </p:nvSpPr>
        <p:spPr>
          <a:xfrm>
            <a:off x="463506" y="2781036"/>
            <a:ext cx="8229600" cy="1143000"/>
          </a:xfrm>
        </p:spPr>
        <p:txBody>
          <a:bodyPr/>
          <a:lstStyle/>
          <a:p>
            <a:pPr algn="ctr"/>
            <a:r>
              <a:rPr lang="en-GB" dirty="0"/>
              <a:t>Back-up slides</a:t>
            </a:r>
          </a:p>
        </p:txBody>
      </p:sp>
    </p:spTree>
    <p:extLst>
      <p:ext uri="{BB962C8B-B14F-4D97-AF65-F5344CB8AC3E}">
        <p14:creationId xmlns:p14="http://schemas.microsoft.com/office/powerpoint/2010/main" val="243756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0C24-8878-48E9-B4C2-A2B2FD570385}"/>
              </a:ext>
            </a:extLst>
          </p:cNvPr>
          <p:cNvSpPr>
            <a:spLocks noGrp="1"/>
          </p:cNvSpPr>
          <p:nvPr>
            <p:ph type="title"/>
          </p:nvPr>
        </p:nvSpPr>
        <p:spPr/>
        <p:txBody>
          <a:bodyPr/>
          <a:lstStyle/>
          <a:p>
            <a:r>
              <a:rPr lang="en-GB" dirty="0"/>
              <a:t>Data capture</a:t>
            </a:r>
          </a:p>
        </p:txBody>
      </p:sp>
      <p:grpSp>
        <p:nvGrpSpPr>
          <p:cNvPr id="4" name="Group 3">
            <a:extLst>
              <a:ext uri="{FF2B5EF4-FFF2-40B4-BE49-F238E27FC236}">
                <a16:creationId xmlns:a16="http://schemas.microsoft.com/office/drawing/2014/main" id="{DFB32FD1-2507-4F1B-9E79-379A5B1E6B69}"/>
              </a:ext>
            </a:extLst>
          </p:cNvPr>
          <p:cNvGrpSpPr/>
          <p:nvPr/>
        </p:nvGrpSpPr>
        <p:grpSpPr>
          <a:xfrm>
            <a:off x="6239302" y="72115"/>
            <a:ext cx="2497624" cy="6720076"/>
            <a:chOff x="6475264" y="97339"/>
            <a:chExt cx="2497624" cy="6720076"/>
          </a:xfrm>
        </p:grpSpPr>
        <p:pic>
          <p:nvPicPr>
            <p:cNvPr id="3" name="Picture 2">
              <a:extLst>
                <a:ext uri="{FF2B5EF4-FFF2-40B4-BE49-F238E27FC236}">
                  <a16:creationId xmlns:a16="http://schemas.microsoft.com/office/drawing/2014/main" id="{397C1368-AE45-4F3C-BC82-D79808F2DFF2}"/>
                </a:ext>
              </a:extLst>
            </p:cNvPr>
            <p:cNvPicPr>
              <a:picLocks noChangeAspect="1"/>
            </p:cNvPicPr>
            <p:nvPr/>
          </p:nvPicPr>
          <p:blipFill rotWithShape="1">
            <a:blip r:embed="rId2"/>
            <a:srcRect r="50077"/>
            <a:stretch/>
          </p:blipFill>
          <p:spPr>
            <a:xfrm>
              <a:off x="6477000" y="97339"/>
              <a:ext cx="2493787" cy="3331661"/>
            </a:xfrm>
            <a:prstGeom prst="rect">
              <a:avLst/>
            </a:prstGeom>
            <a:ln>
              <a:solidFill>
                <a:schemeClr val="tx1"/>
              </a:solidFill>
            </a:ln>
          </p:spPr>
        </p:pic>
        <p:pic>
          <p:nvPicPr>
            <p:cNvPr id="7" name="Picture 6">
              <a:extLst>
                <a:ext uri="{FF2B5EF4-FFF2-40B4-BE49-F238E27FC236}">
                  <a16:creationId xmlns:a16="http://schemas.microsoft.com/office/drawing/2014/main" id="{1B241FEB-CD66-4C70-8F71-584BD7350C75}"/>
                </a:ext>
              </a:extLst>
            </p:cNvPr>
            <p:cNvPicPr>
              <a:picLocks noChangeAspect="1"/>
            </p:cNvPicPr>
            <p:nvPr/>
          </p:nvPicPr>
          <p:blipFill rotWithShape="1">
            <a:blip r:embed="rId2"/>
            <a:srcRect l="50000"/>
            <a:stretch/>
          </p:blipFill>
          <p:spPr>
            <a:xfrm>
              <a:off x="6475264" y="3485754"/>
              <a:ext cx="2497624" cy="3331661"/>
            </a:xfrm>
            <a:prstGeom prst="rect">
              <a:avLst/>
            </a:prstGeom>
            <a:ln>
              <a:solidFill>
                <a:schemeClr val="tx1"/>
              </a:solidFill>
            </a:ln>
          </p:spPr>
        </p:pic>
      </p:grpSp>
      <p:graphicFrame>
        <p:nvGraphicFramePr>
          <p:cNvPr id="6" name="Table 5">
            <a:extLst>
              <a:ext uri="{FF2B5EF4-FFF2-40B4-BE49-F238E27FC236}">
                <a16:creationId xmlns:a16="http://schemas.microsoft.com/office/drawing/2014/main" id="{895AC5DF-5CA7-4BF4-A7A7-473034AEEA5B}"/>
              </a:ext>
            </a:extLst>
          </p:cNvPr>
          <p:cNvGraphicFramePr>
            <a:graphicFrameLocks noGrp="1"/>
          </p:cNvGraphicFramePr>
          <p:nvPr>
            <p:extLst/>
          </p:nvPr>
        </p:nvGraphicFramePr>
        <p:xfrm>
          <a:off x="114036" y="1371600"/>
          <a:ext cx="6019800" cy="4844528"/>
        </p:xfrm>
        <a:graphic>
          <a:graphicData uri="http://schemas.openxmlformats.org/drawingml/2006/table">
            <a:tbl>
              <a:tblPr firstRow="1" bandRow="1">
                <a:tableStyleId>{073A0DAA-6AF3-43AB-8588-CEC1D06C72B9}</a:tableStyleId>
              </a:tblPr>
              <a:tblGrid>
                <a:gridCol w="1691116">
                  <a:extLst>
                    <a:ext uri="{9D8B030D-6E8A-4147-A177-3AD203B41FA5}">
                      <a16:colId xmlns:a16="http://schemas.microsoft.com/office/drawing/2014/main" val="1244582036"/>
                    </a:ext>
                  </a:extLst>
                </a:gridCol>
                <a:gridCol w="2306068">
                  <a:extLst>
                    <a:ext uri="{9D8B030D-6E8A-4147-A177-3AD203B41FA5}">
                      <a16:colId xmlns:a16="http://schemas.microsoft.com/office/drawing/2014/main" val="2785847564"/>
                    </a:ext>
                  </a:extLst>
                </a:gridCol>
                <a:gridCol w="2022616">
                  <a:extLst>
                    <a:ext uri="{9D8B030D-6E8A-4147-A177-3AD203B41FA5}">
                      <a16:colId xmlns:a16="http://schemas.microsoft.com/office/drawing/2014/main" val="651752500"/>
                    </a:ext>
                  </a:extLst>
                </a:gridCol>
              </a:tblGrid>
              <a:tr h="767778">
                <a:tc>
                  <a:txBody>
                    <a:bodyPr/>
                    <a:lstStyle/>
                    <a:p>
                      <a:r>
                        <a:rPr lang="en-GB" sz="1600" dirty="0"/>
                        <a:t>Description</a:t>
                      </a:r>
                    </a:p>
                  </a:txBody>
                  <a:tcPr marL="94126" marR="94126" marT="47063" marB="47063" anchor="ctr"/>
                </a:tc>
                <a:tc>
                  <a:txBody>
                    <a:bodyPr/>
                    <a:lstStyle/>
                    <a:p>
                      <a:r>
                        <a:rPr lang="en-GB" sz="1600" dirty="0"/>
                        <a:t>Marker-based Mocap (‘Gold standard’)</a:t>
                      </a:r>
                    </a:p>
                  </a:txBody>
                  <a:tcPr marL="94126" marR="94126" marT="47063" marB="4706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Inertial-sensor-based Mocap</a:t>
                      </a:r>
                    </a:p>
                  </a:txBody>
                  <a:tcPr marL="94126" marR="94126" marT="47063" marB="47063" anchor="ctr"/>
                </a:tc>
                <a:extLst>
                  <a:ext uri="{0D108BD9-81ED-4DB2-BD59-A6C34878D82A}">
                    <a16:rowId xmlns:a16="http://schemas.microsoft.com/office/drawing/2014/main" val="4097537785"/>
                  </a:ext>
                </a:extLst>
              </a:tr>
              <a:tr h="972633">
                <a:tc>
                  <a:txBody>
                    <a:bodyPr/>
                    <a:lstStyle/>
                    <a:p>
                      <a:r>
                        <a:rPr lang="en-GB" sz="1400" b="1" dirty="0"/>
                        <a:t>Equipment</a:t>
                      </a:r>
                    </a:p>
                  </a:txBody>
                  <a:tcPr marL="94126" marR="94126" marT="47063" marB="47063"/>
                </a:tc>
                <a:tc>
                  <a:txBody>
                    <a:bodyPr/>
                    <a:lstStyle/>
                    <a:p>
                      <a:r>
                        <a:rPr lang="en-US" sz="1400" dirty="0"/>
                        <a:t>16-Camera </a:t>
                      </a:r>
                      <a:r>
                        <a:rPr lang="en-GB" sz="1400" dirty="0"/>
                        <a:t>Vicon™ T40S Series System </a:t>
                      </a:r>
                    </a:p>
                    <a:p>
                      <a:r>
                        <a:rPr lang="en-GB" sz="1400" kern="1200" dirty="0">
                          <a:solidFill>
                            <a:schemeClr val="tx1">
                              <a:lumMod val="50000"/>
                              <a:lumOff val="50000"/>
                            </a:schemeClr>
                          </a:solidFill>
                          <a:latin typeface="+mn-lt"/>
                          <a:ea typeface="+mn-ea"/>
                          <a:cs typeface="+mn-cs"/>
                        </a:rPr>
                        <a:t>(Vicon Motion Systems, Oxford, UK)</a:t>
                      </a:r>
                    </a:p>
                  </a:txBody>
                  <a:tcPr marL="94126" marR="94126" marT="47063" marB="47063"/>
                </a:tc>
                <a:tc>
                  <a:txBody>
                    <a:bodyPr/>
                    <a:lstStyle/>
                    <a:p>
                      <a:r>
                        <a:rPr lang="en-GB" sz="1400" dirty="0"/>
                        <a:t>Xsens MVN </a:t>
                      </a:r>
                      <a:r>
                        <a:rPr lang="en-GB" sz="1400" dirty="0" err="1"/>
                        <a:t>Awinda</a:t>
                      </a:r>
                      <a:r>
                        <a:rPr lang="en-GB" sz="1400" dirty="0"/>
                        <a:t> Station</a:t>
                      </a:r>
                    </a:p>
                    <a:p>
                      <a:r>
                        <a:rPr lang="en-GB" sz="1400" dirty="0">
                          <a:solidFill>
                            <a:schemeClr val="tx1">
                              <a:lumMod val="50000"/>
                              <a:lumOff val="50000"/>
                            </a:schemeClr>
                          </a:solidFill>
                        </a:rPr>
                        <a:t>(Xsens Technologies, Enschede, Netherlands)</a:t>
                      </a:r>
                      <a:endParaRPr lang="en-GB" sz="1400" dirty="0"/>
                    </a:p>
                  </a:txBody>
                  <a:tcPr marL="94126" marR="94126" marT="47063" marB="47063"/>
                </a:tc>
                <a:extLst>
                  <a:ext uri="{0D108BD9-81ED-4DB2-BD59-A6C34878D82A}">
                    <a16:rowId xmlns:a16="http://schemas.microsoft.com/office/drawing/2014/main" val="465472200"/>
                  </a:ext>
                </a:extLst>
              </a:tr>
              <a:tr h="753007">
                <a:tc>
                  <a:txBody>
                    <a:bodyPr/>
                    <a:lstStyle/>
                    <a:p>
                      <a:r>
                        <a:rPr lang="en-GB" sz="1400" b="1" dirty="0"/>
                        <a:t>Software</a:t>
                      </a:r>
                      <a:r>
                        <a:rPr lang="en-GB" sz="1400" b="1" baseline="30000" dirty="0"/>
                        <a:t>#</a:t>
                      </a:r>
                      <a:r>
                        <a:rPr lang="en-GB" sz="1400" b="1" dirty="0"/>
                        <a:t> </a:t>
                      </a:r>
                    </a:p>
                    <a:p>
                      <a:r>
                        <a:rPr lang="en-GB" sz="1400" kern="1200" dirty="0">
                          <a:solidFill>
                            <a:schemeClr val="tx1">
                              <a:lumMod val="50000"/>
                              <a:lumOff val="50000"/>
                            </a:schemeClr>
                          </a:solidFill>
                          <a:latin typeface="+mn-lt"/>
                          <a:ea typeface="+mn-ea"/>
                          <a:cs typeface="+mn-cs"/>
                        </a:rPr>
                        <a:t>(Data acquisition &amp; Pre-processing)</a:t>
                      </a:r>
                    </a:p>
                  </a:txBody>
                  <a:tcPr marL="94126" marR="94126" marT="47063" marB="470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Vicon Nexus™ v2.8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lumMod val="50000"/>
                              <a:lumOff val="50000"/>
                            </a:schemeClr>
                          </a:solidFill>
                        </a:rPr>
                        <a:t>(Vicon Nexus 2.8 Manual 2018)</a:t>
                      </a:r>
                    </a:p>
                  </a:txBody>
                  <a:tcPr marL="94126" marR="94126" marT="47063" marB="47063"/>
                </a:tc>
                <a:tc>
                  <a:txBody>
                    <a:bodyPr/>
                    <a:lstStyle/>
                    <a:p>
                      <a:r>
                        <a:rPr lang="en-GB" sz="1400" dirty="0"/>
                        <a:t>Xsens MVN </a:t>
                      </a:r>
                      <a:r>
                        <a:rPr lang="en-GB" sz="1400" dirty="0" err="1"/>
                        <a:t>Analyze</a:t>
                      </a:r>
                      <a:r>
                        <a:rPr lang="en-GB" sz="1400" dirty="0"/>
                        <a:t> 2018 </a:t>
                      </a:r>
                      <a:r>
                        <a:rPr lang="en-GB" sz="1400" dirty="0">
                          <a:solidFill>
                            <a:schemeClr val="tx1">
                              <a:lumMod val="50000"/>
                              <a:lumOff val="50000"/>
                            </a:schemeClr>
                          </a:solidFill>
                        </a:rPr>
                        <a:t>(Xsens MVN User Manual 2017)</a:t>
                      </a:r>
                    </a:p>
                  </a:txBody>
                  <a:tcPr marL="94126" marR="94126" marT="47063" marB="47063"/>
                </a:tc>
                <a:extLst>
                  <a:ext uri="{0D108BD9-81ED-4DB2-BD59-A6C34878D82A}">
                    <a16:rowId xmlns:a16="http://schemas.microsoft.com/office/drawing/2014/main" val="3006495058"/>
                  </a:ext>
                </a:extLst>
              </a:tr>
              <a:tr h="1474760">
                <a:tc>
                  <a:txBody>
                    <a:bodyPr/>
                    <a:lstStyle/>
                    <a:p>
                      <a:r>
                        <a:rPr lang="en-GB" sz="1400" b="1" dirty="0"/>
                        <a:t>Protocol</a:t>
                      </a:r>
                    </a:p>
                  </a:txBody>
                  <a:tcPr marL="94126" marR="94126" marT="47063" marB="4706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Plug-in Gait marker protocol </a:t>
                      </a:r>
                      <a:r>
                        <a:rPr lang="en-GB" sz="1400" dirty="0">
                          <a:solidFill>
                            <a:schemeClr val="tx1">
                              <a:lumMod val="50000"/>
                              <a:lumOff val="50000"/>
                            </a:schemeClr>
                          </a:solidFill>
                        </a:rPr>
                        <a:t>(Vicon Plug-in Gait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solidFill>
                          <a:schemeClr val="tx1">
                            <a:lumMod val="50000"/>
                            <a:lumOff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solidFill>
                          <a:schemeClr val="tx1">
                            <a:lumMod val="50000"/>
                            <a:lumOff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Passive markers: 42 for Full-body; 27 for RH-/LH-body    (+3 markers for Grasp object)</a:t>
                      </a:r>
                    </a:p>
                  </a:txBody>
                  <a:tcPr marL="94126" marR="94126" marT="47063" marB="47063"/>
                </a:tc>
                <a:tc>
                  <a:txBody>
                    <a:bodyPr/>
                    <a:lstStyle/>
                    <a:p>
                      <a:r>
                        <a:rPr lang="en-GB" sz="1400" dirty="0"/>
                        <a:t>Full-body MVN </a:t>
                      </a:r>
                      <a:r>
                        <a:rPr lang="en-GB" sz="1400" dirty="0" err="1"/>
                        <a:t>Awinda</a:t>
                      </a:r>
                      <a:r>
                        <a:rPr lang="en-GB" sz="1400" dirty="0"/>
                        <a:t> sensor system </a:t>
                      </a:r>
                      <a:r>
                        <a:rPr lang="en-GB" sz="1400" dirty="0">
                          <a:solidFill>
                            <a:schemeClr val="tx1">
                              <a:lumMod val="50000"/>
                              <a:lumOff val="50000"/>
                            </a:schemeClr>
                          </a:solidFill>
                        </a:rPr>
                        <a:t>(Xsens MVN User Manual 2017)</a:t>
                      </a:r>
                    </a:p>
                    <a:p>
                      <a:endParaRPr lang="en-GB" sz="1400" dirty="0"/>
                    </a:p>
                    <a:p>
                      <a:r>
                        <a:rPr lang="en-GB" sz="1400" dirty="0"/>
                        <a:t>17 </a:t>
                      </a:r>
                      <a:r>
                        <a:rPr lang="en-GB" sz="1400" dirty="0" err="1"/>
                        <a:t>MTw</a:t>
                      </a:r>
                      <a:r>
                        <a:rPr lang="en-GB" sz="1400" dirty="0"/>
                        <a:t> wireless sensors (+1 prop sensor </a:t>
                      </a:r>
                      <a:r>
                        <a:rPr lang="en-GB" sz="1400" dirty="0">
                          <a:solidFill>
                            <a:schemeClr val="tx1"/>
                          </a:solidFill>
                        </a:rPr>
                        <a:t>for Grasp object</a:t>
                      </a:r>
                      <a:r>
                        <a:rPr lang="en-GB" sz="1400" dirty="0"/>
                        <a:t>)</a:t>
                      </a:r>
                    </a:p>
                  </a:txBody>
                  <a:tcPr marL="94126" marR="94126" marT="47063" marB="47063"/>
                </a:tc>
                <a:extLst>
                  <a:ext uri="{0D108BD9-81ED-4DB2-BD59-A6C34878D82A}">
                    <a16:rowId xmlns:a16="http://schemas.microsoft.com/office/drawing/2014/main" val="2189696918"/>
                  </a:ext>
                </a:extLst>
              </a:tr>
              <a:tr h="381732">
                <a:tc>
                  <a:txBody>
                    <a:bodyPr/>
                    <a:lstStyle/>
                    <a:p>
                      <a:r>
                        <a:rPr lang="en-GB" sz="1400" b="1" dirty="0"/>
                        <a:t>Data type</a:t>
                      </a:r>
                    </a:p>
                  </a:txBody>
                  <a:tcPr marL="94126" marR="94126" marT="47063" marB="47063"/>
                </a:tc>
                <a:tc>
                  <a:txBody>
                    <a:bodyPr/>
                    <a:lstStyle/>
                    <a:p>
                      <a:r>
                        <a:rPr lang="en-GB" sz="1400" dirty="0"/>
                        <a:t>*.C3D</a:t>
                      </a:r>
                    </a:p>
                  </a:txBody>
                  <a:tcPr marL="94126" marR="94126" marT="47063" marB="47063"/>
                </a:tc>
                <a:tc>
                  <a:txBody>
                    <a:bodyPr/>
                    <a:lstStyle/>
                    <a:p>
                      <a:r>
                        <a:rPr lang="en-GB" sz="1400" dirty="0"/>
                        <a:t>*.BVH</a:t>
                      </a:r>
                    </a:p>
                  </a:txBody>
                  <a:tcPr marL="94126" marR="94126" marT="47063" marB="47063"/>
                </a:tc>
                <a:extLst>
                  <a:ext uri="{0D108BD9-81ED-4DB2-BD59-A6C34878D82A}">
                    <a16:rowId xmlns:a16="http://schemas.microsoft.com/office/drawing/2014/main" val="827283910"/>
                  </a:ext>
                </a:extLst>
              </a:tr>
              <a:tr h="381732">
                <a:tc>
                  <a:txBody>
                    <a:bodyPr/>
                    <a:lstStyle/>
                    <a:p>
                      <a:r>
                        <a:rPr lang="en-GB" sz="1400" b="1" dirty="0"/>
                        <a:t>Sampling frequency</a:t>
                      </a:r>
                    </a:p>
                  </a:txBody>
                  <a:tcPr marL="94126" marR="94126" marT="47063" marB="47063"/>
                </a:tc>
                <a:tc>
                  <a:txBody>
                    <a:bodyPr/>
                    <a:lstStyle/>
                    <a:p>
                      <a:r>
                        <a:rPr lang="en-GB" sz="1400" dirty="0"/>
                        <a:t>100 Hz</a:t>
                      </a:r>
                    </a:p>
                  </a:txBody>
                  <a:tcPr marL="94126" marR="94126" marT="47063" marB="47063"/>
                </a:tc>
                <a:tc>
                  <a:txBody>
                    <a:bodyPr/>
                    <a:lstStyle/>
                    <a:p>
                      <a:r>
                        <a:rPr lang="en-GB" sz="1400" dirty="0"/>
                        <a:t>60 Hz</a:t>
                      </a:r>
                    </a:p>
                  </a:txBody>
                  <a:tcPr marL="94126" marR="94126" marT="47063" marB="47063"/>
                </a:tc>
                <a:extLst>
                  <a:ext uri="{0D108BD9-81ED-4DB2-BD59-A6C34878D82A}">
                    <a16:rowId xmlns:a16="http://schemas.microsoft.com/office/drawing/2014/main" val="3010587029"/>
                  </a:ext>
                </a:extLst>
              </a:tr>
            </a:tbl>
          </a:graphicData>
        </a:graphic>
      </p:graphicFrame>
      <p:sp>
        <p:nvSpPr>
          <p:cNvPr id="8" name="TextBox 7">
            <a:extLst>
              <a:ext uri="{FF2B5EF4-FFF2-40B4-BE49-F238E27FC236}">
                <a16:creationId xmlns:a16="http://schemas.microsoft.com/office/drawing/2014/main" id="{43D2C60D-655D-4CFA-8AC9-4BBADE93DFAA}"/>
              </a:ext>
            </a:extLst>
          </p:cNvPr>
          <p:cNvSpPr txBox="1"/>
          <p:nvPr/>
        </p:nvSpPr>
        <p:spPr>
          <a:xfrm>
            <a:off x="0" y="6583362"/>
            <a:ext cx="6400800" cy="261610"/>
          </a:xfrm>
          <a:prstGeom prst="rect">
            <a:avLst/>
          </a:prstGeom>
          <a:noFill/>
        </p:spPr>
        <p:txBody>
          <a:bodyPr wrap="square" rtlCol="0">
            <a:spAutoFit/>
          </a:bodyPr>
          <a:lstStyle/>
          <a:p>
            <a:r>
              <a:rPr lang="en-GB" sz="1100" baseline="30000" dirty="0">
                <a:solidFill>
                  <a:schemeClr val="tx1">
                    <a:lumMod val="50000"/>
                    <a:lumOff val="50000"/>
                  </a:schemeClr>
                </a:solidFill>
              </a:rPr>
              <a:t>#</a:t>
            </a:r>
            <a:r>
              <a:rPr lang="en-GB" sz="1100" dirty="0">
                <a:solidFill>
                  <a:schemeClr val="tx1">
                    <a:lumMod val="50000"/>
                    <a:lumOff val="50000"/>
                  </a:schemeClr>
                </a:solidFill>
              </a:rPr>
              <a:t>Data capture with Xsens as a ‘master’ triggering the Vicon Workstation to synchronise data capture</a:t>
            </a:r>
          </a:p>
        </p:txBody>
      </p:sp>
      <p:sp>
        <p:nvSpPr>
          <p:cNvPr id="5" name="Rectangle 4">
            <a:extLst>
              <a:ext uri="{FF2B5EF4-FFF2-40B4-BE49-F238E27FC236}">
                <a16:creationId xmlns:a16="http://schemas.microsoft.com/office/drawing/2014/main" id="{E1C52A05-C50A-4E82-AFBA-4BF3DFD18DBA}"/>
              </a:ext>
            </a:extLst>
          </p:cNvPr>
          <p:cNvSpPr/>
          <p:nvPr/>
        </p:nvSpPr>
        <p:spPr>
          <a:xfrm>
            <a:off x="91867" y="2139906"/>
            <a:ext cx="6058164" cy="9906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8C4650F-BA8F-47DE-AA9B-D2342D7A1C65}"/>
              </a:ext>
            </a:extLst>
          </p:cNvPr>
          <p:cNvSpPr/>
          <p:nvPr/>
        </p:nvSpPr>
        <p:spPr>
          <a:xfrm>
            <a:off x="91867" y="3130506"/>
            <a:ext cx="6058164" cy="72226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712A88F-39D0-4994-98B4-114AD9FD43F4}"/>
              </a:ext>
            </a:extLst>
          </p:cNvPr>
          <p:cNvSpPr/>
          <p:nvPr/>
        </p:nvSpPr>
        <p:spPr>
          <a:xfrm>
            <a:off x="91867" y="3852774"/>
            <a:ext cx="6058164" cy="155742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08DE379-3052-4E9B-BE7E-6A8563226A16}"/>
              </a:ext>
            </a:extLst>
          </p:cNvPr>
          <p:cNvSpPr/>
          <p:nvPr/>
        </p:nvSpPr>
        <p:spPr>
          <a:xfrm>
            <a:off x="94705" y="5410200"/>
            <a:ext cx="6058164" cy="80592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1155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5" grpId="1" animBg="1"/>
      <p:bldP spid="14" grpId="0" animBg="1"/>
      <p:bldP spid="14" grpId="1" animBg="1"/>
      <p:bldP spid="15" grpId="0" animBg="1"/>
      <p:bldP spid="15" grpId="1" animBg="1"/>
      <p:bldP spid="16" grpId="0" animBg="1"/>
      <p:bldP spid="1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7312-628F-45C1-BF1B-2226AB17103B}"/>
              </a:ext>
            </a:extLst>
          </p:cNvPr>
          <p:cNvSpPr>
            <a:spLocks noGrp="1"/>
          </p:cNvSpPr>
          <p:nvPr>
            <p:ph type="title"/>
          </p:nvPr>
        </p:nvSpPr>
        <p:spPr/>
        <p:txBody>
          <a:bodyPr/>
          <a:lstStyle/>
          <a:p>
            <a:r>
              <a:rPr lang="en-GB" dirty="0"/>
              <a:t>Data analysis</a:t>
            </a:r>
          </a:p>
        </p:txBody>
      </p:sp>
      <p:sp>
        <p:nvSpPr>
          <p:cNvPr id="3" name="Content Placeholder 2">
            <a:extLst>
              <a:ext uri="{FF2B5EF4-FFF2-40B4-BE49-F238E27FC236}">
                <a16:creationId xmlns:a16="http://schemas.microsoft.com/office/drawing/2014/main" id="{E28879FA-5734-46FB-ACF9-C6AC4D6B878D}"/>
              </a:ext>
            </a:extLst>
          </p:cNvPr>
          <p:cNvSpPr>
            <a:spLocks noGrp="1"/>
          </p:cNvSpPr>
          <p:nvPr>
            <p:ph idx="1"/>
          </p:nvPr>
        </p:nvSpPr>
        <p:spPr>
          <a:xfrm>
            <a:off x="457200" y="1295400"/>
            <a:ext cx="8229600" cy="5334000"/>
          </a:xfrm>
        </p:spPr>
        <p:txBody>
          <a:bodyPr>
            <a:normAutofit lnSpcReduction="10000"/>
          </a:bodyPr>
          <a:lstStyle/>
          <a:p>
            <a:pPr marL="0" indent="0">
              <a:buNone/>
            </a:pPr>
            <a:r>
              <a:rPr lang="en-GB" sz="1400" b="1" u="sng" dirty="0"/>
              <a:t>Data pre-processing:</a:t>
            </a:r>
          </a:p>
          <a:p>
            <a:pPr marL="536575" indent="-360363"/>
            <a:r>
              <a:rPr lang="en-GB" sz="1400" i="1" dirty="0"/>
              <a:t>Threshold Analysis</a:t>
            </a:r>
            <a:r>
              <a:rPr lang="en-GB" sz="1400" dirty="0"/>
              <a:t>: Identifying start and end frames for each trial</a:t>
            </a:r>
          </a:p>
          <a:p>
            <a:pPr marL="536575" indent="-360363"/>
            <a:endParaRPr lang="en-GB" sz="900" i="1" dirty="0"/>
          </a:p>
          <a:p>
            <a:pPr marL="536575" indent="-360363"/>
            <a:r>
              <a:rPr lang="en-GB" sz="1400" i="1" dirty="0"/>
              <a:t>Signal conditioning</a:t>
            </a:r>
            <a:r>
              <a:rPr lang="en-GB" sz="1400" dirty="0"/>
              <a:t>: 4</a:t>
            </a:r>
            <a:r>
              <a:rPr lang="en-GB" sz="1400" baseline="30000" dirty="0"/>
              <a:t>th</a:t>
            </a:r>
            <a:r>
              <a:rPr lang="en-GB" sz="1400" dirty="0"/>
              <a:t> Order, Zero-lag, Butterworth filter with a cut-off frequency of 6 Hz </a:t>
            </a:r>
            <a:r>
              <a:rPr lang="en-GB" sz="1400" dirty="0">
                <a:solidFill>
                  <a:schemeClr val="tx1">
                    <a:lumMod val="50000"/>
                    <a:lumOff val="50000"/>
                  </a:schemeClr>
                </a:solidFill>
              </a:rPr>
              <a:t>(Winter 2009)</a:t>
            </a:r>
          </a:p>
          <a:p>
            <a:endParaRPr lang="en-GB" sz="900" b="1" u="sng" dirty="0"/>
          </a:p>
          <a:p>
            <a:pPr marL="0" indent="0">
              <a:buNone/>
            </a:pPr>
            <a:r>
              <a:rPr lang="en-GB" sz="1400" b="1" u="sng" dirty="0"/>
              <a:t>Personalised musculoskeletal modelling:</a:t>
            </a:r>
          </a:p>
          <a:p>
            <a:pPr marL="536575"/>
            <a:r>
              <a:rPr lang="en-GB" sz="1400" dirty="0"/>
              <a:t>AnyBody™ </a:t>
            </a:r>
            <a:r>
              <a:rPr lang="en-GB" sz="1400" dirty="0" err="1"/>
              <a:t>Modeling</a:t>
            </a:r>
            <a:r>
              <a:rPr lang="en-GB" sz="1400" dirty="0"/>
              <a:t> System v.7.1.2 </a:t>
            </a:r>
            <a:r>
              <a:rPr lang="en-GB" sz="1400" dirty="0">
                <a:solidFill>
                  <a:schemeClr val="tx1">
                    <a:lumMod val="50000"/>
                    <a:lumOff val="50000"/>
                  </a:schemeClr>
                </a:solidFill>
              </a:rPr>
              <a:t>(AnyBody™ Technology A/S, Aalborg, Denmark)</a:t>
            </a:r>
          </a:p>
          <a:p>
            <a:pPr marL="936625" lvl="1">
              <a:buFont typeface="Courier New" panose="02070309020205020404" pitchFamily="49" charset="0"/>
              <a:buChar char="o"/>
            </a:pPr>
            <a:r>
              <a:rPr lang="en-GB" sz="1200" dirty="0"/>
              <a:t>AnyBody Managed Model Repository v.2.1.1 </a:t>
            </a:r>
          </a:p>
          <a:p>
            <a:pPr marL="1344613" lvl="2" indent="-266700">
              <a:buFont typeface="Wingdings" panose="05000000000000000000" pitchFamily="2" charset="2"/>
              <a:buChar char="§"/>
            </a:pPr>
            <a:r>
              <a:rPr lang="en-GB" sz="1100" dirty="0"/>
              <a:t>Default 3</a:t>
            </a:r>
            <a:r>
              <a:rPr lang="en-GB" sz="1100" baseline="30000" dirty="0"/>
              <a:t>rd</a:t>
            </a:r>
            <a:r>
              <a:rPr lang="en-GB" sz="1100" dirty="0"/>
              <a:t> Order Polynomial muscle recruitment criterion</a:t>
            </a:r>
          </a:p>
          <a:p>
            <a:pPr marL="1344613" lvl="2" indent="-266700">
              <a:buFont typeface="Wingdings" panose="05000000000000000000" pitchFamily="2" charset="2"/>
              <a:buChar char="§"/>
            </a:pPr>
            <a:r>
              <a:rPr lang="en-GB" sz="1100" dirty="0"/>
              <a:t>Marker-based mocap data: </a:t>
            </a:r>
            <a:r>
              <a:rPr lang="en-GB" sz="1100" i="1" dirty="0"/>
              <a:t>Simple Full-Body model</a:t>
            </a:r>
          </a:p>
          <a:p>
            <a:pPr marL="1344613" lvl="2" indent="-266700">
              <a:buFont typeface="Wingdings" panose="05000000000000000000" pitchFamily="2" charset="2"/>
              <a:buChar char="§"/>
            </a:pPr>
            <a:r>
              <a:rPr lang="en-GB" sz="1100" dirty="0"/>
              <a:t>Inertial-sensor-based mocap data: </a:t>
            </a:r>
            <a:r>
              <a:rPr lang="en-GB" sz="1100" i="1" dirty="0"/>
              <a:t>Inertial </a:t>
            </a:r>
            <a:r>
              <a:rPr lang="en-GB" sz="1100" i="1" dirty="0" err="1"/>
              <a:t>MoCap</a:t>
            </a:r>
            <a:r>
              <a:rPr lang="en-GB" sz="1100" i="1" dirty="0"/>
              <a:t> model</a:t>
            </a:r>
          </a:p>
          <a:p>
            <a:pPr marL="536575" lvl="1" indent="-360363">
              <a:buFont typeface="Arial" panose="020B0604020202020204" pitchFamily="34" charset="0"/>
              <a:buChar char="•"/>
            </a:pPr>
            <a:endParaRPr lang="en-GB" sz="900" dirty="0"/>
          </a:p>
          <a:p>
            <a:pPr marL="536575" lvl="1" indent="-360363">
              <a:buFont typeface="Arial" panose="020B0604020202020204" pitchFamily="34" charset="0"/>
              <a:buChar char="•"/>
            </a:pPr>
            <a:r>
              <a:rPr lang="en-GB" sz="1400" dirty="0"/>
              <a:t>Model-estimated outputs for UE:</a:t>
            </a:r>
          </a:p>
          <a:p>
            <a:pPr marL="1077913" lvl="1" indent="-358775">
              <a:buFont typeface="Courier New" panose="02070309020205020404" pitchFamily="49" charset="0"/>
              <a:buChar char="o"/>
            </a:pPr>
            <a:r>
              <a:rPr lang="en-GB" sz="1200" dirty="0"/>
              <a:t>Kinematic outputs – Joint angles</a:t>
            </a:r>
          </a:p>
          <a:p>
            <a:pPr marL="1077913" lvl="1" indent="-358775">
              <a:buFont typeface="Courier New" panose="02070309020205020404" pitchFamily="49" charset="0"/>
              <a:buChar char="o"/>
            </a:pPr>
            <a:r>
              <a:rPr lang="en-GB" sz="1200" dirty="0"/>
              <a:t>Kinetic outputs – Joint reaction forces, Joint moments, and Muscle forces</a:t>
            </a:r>
          </a:p>
          <a:p>
            <a:pPr marL="0" indent="0">
              <a:buNone/>
            </a:pPr>
            <a:endParaRPr lang="en-GB" sz="900" b="1" u="sng" dirty="0"/>
          </a:p>
          <a:p>
            <a:pPr marL="0" indent="0">
              <a:buNone/>
            </a:pPr>
            <a:r>
              <a:rPr lang="en-GB" sz="1400" b="1" u="sng" dirty="0"/>
              <a:t>Statistical analysis</a:t>
            </a:r>
          </a:p>
          <a:p>
            <a:pPr marL="536575" lvl="1" indent="-357188" algn="just">
              <a:buClr>
                <a:srgbClr val="002147"/>
              </a:buClr>
              <a:buFont typeface="Arial" panose="020B0604020202020204" pitchFamily="34" charset="0"/>
              <a:buChar char="•"/>
            </a:pPr>
            <a:r>
              <a:rPr lang="en-GB" sz="1400" dirty="0"/>
              <a:t>Data reduction techniques, statistical analyses, and comparison of outputs </a:t>
            </a:r>
            <a:r>
              <a:rPr lang="en-GB" sz="1400" dirty="0">
                <a:sym typeface="Wingdings" panose="05000000000000000000" pitchFamily="2" charset="2"/>
              </a:rPr>
              <a:t> </a:t>
            </a:r>
            <a:r>
              <a:rPr lang="en-GB" sz="1400" dirty="0"/>
              <a:t>MATLAB® R2016b </a:t>
            </a:r>
            <a:r>
              <a:rPr lang="en-GB" sz="1400" dirty="0">
                <a:solidFill>
                  <a:schemeClr val="bg1">
                    <a:lumMod val="50000"/>
                  </a:schemeClr>
                </a:solidFill>
              </a:rPr>
              <a:t>(</a:t>
            </a:r>
            <a:r>
              <a:rPr lang="en-GB" sz="1400" dirty="0" err="1">
                <a:solidFill>
                  <a:schemeClr val="bg1">
                    <a:lumMod val="50000"/>
                  </a:schemeClr>
                </a:solidFill>
              </a:rPr>
              <a:t>Mathworks</a:t>
            </a:r>
            <a:r>
              <a:rPr lang="en-GB" sz="1400" dirty="0">
                <a:solidFill>
                  <a:schemeClr val="bg1">
                    <a:lumMod val="50000"/>
                  </a:schemeClr>
                </a:solidFill>
              </a:rPr>
              <a:t> Inc., Massachusetts, USA)</a:t>
            </a:r>
          </a:p>
          <a:p>
            <a:pPr marL="536575" lvl="1" indent="-357188" algn="just">
              <a:buClr>
                <a:srgbClr val="002147"/>
              </a:buClr>
              <a:buFont typeface="Arial" panose="020B0604020202020204" pitchFamily="34" charset="0"/>
              <a:buChar char="•"/>
            </a:pPr>
            <a:r>
              <a:rPr lang="en-GB" sz="1400" dirty="0" err="1"/>
              <a:t>Jarque-Bera</a:t>
            </a:r>
            <a:r>
              <a:rPr lang="en-GB" sz="1400" dirty="0"/>
              <a:t> test </a:t>
            </a:r>
            <a:r>
              <a:rPr lang="en-GB" sz="1400" dirty="0">
                <a:solidFill>
                  <a:schemeClr val="bg1">
                    <a:lumMod val="50000"/>
                  </a:schemeClr>
                </a:solidFill>
              </a:rPr>
              <a:t>(</a:t>
            </a:r>
            <a:r>
              <a:rPr lang="en-GB" sz="1400" dirty="0" err="1">
                <a:solidFill>
                  <a:schemeClr val="bg1">
                    <a:lumMod val="50000"/>
                  </a:schemeClr>
                </a:solidFill>
              </a:rPr>
              <a:t>Jarque</a:t>
            </a:r>
            <a:r>
              <a:rPr lang="en-GB" sz="1400" dirty="0">
                <a:solidFill>
                  <a:schemeClr val="bg1">
                    <a:lumMod val="50000"/>
                  </a:schemeClr>
                </a:solidFill>
              </a:rPr>
              <a:t> &amp; </a:t>
            </a:r>
            <a:r>
              <a:rPr lang="en-GB" sz="1400" dirty="0" err="1">
                <a:solidFill>
                  <a:schemeClr val="bg1">
                    <a:lumMod val="50000"/>
                  </a:schemeClr>
                </a:solidFill>
              </a:rPr>
              <a:t>Bera</a:t>
            </a:r>
            <a:r>
              <a:rPr lang="en-GB" sz="1400" dirty="0">
                <a:solidFill>
                  <a:schemeClr val="bg1">
                    <a:lumMod val="50000"/>
                  </a:schemeClr>
                </a:solidFill>
              </a:rPr>
              <a:t> 1980) </a:t>
            </a:r>
            <a:r>
              <a:rPr lang="en-GB" sz="1400" dirty="0">
                <a:sym typeface="Wingdings" panose="05000000000000000000" pitchFamily="2" charset="2"/>
              </a:rPr>
              <a:t>to</a:t>
            </a:r>
            <a:r>
              <a:rPr lang="en-GB" sz="1400" dirty="0"/>
              <a:t> verify normality; Statistical significance p &lt; 0.05</a:t>
            </a:r>
          </a:p>
          <a:p>
            <a:pPr marL="536575" lvl="1" indent="-357188" algn="just">
              <a:buClr>
                <a:srgbClr val="002147"/>
              </a:buClr>
              <a:buFont typeface="Arial" panose="020B0604020202020204" pitchFamily="34" charset="0"/>
              <a:buChar char="•"/>
            </a:pPr>
            <a:r>
              <a:rPr lang="en-GB" sz="1400" dirty="0"/>
              <a:t>Qualitative comparison</a:t>
            </a:r>
            <a:r>
              <a:rPr lang="en-GB" sz="1400" dirty="0">
                <a:solidFill>
                  <a:schemeClr val="tx1">
                    <a:lumMod val="50000"/>
                    <a:lumOff val="50000"/>
                  </a:schemeClr>
                </a:solidFill>
              </a:rPr>
              <a:t>: Ensemble/averaged median (IQR) plots</a:t>
            </a:r>
          </a:p>
          <a:p>
            <a:pPr marL="536575" lvl="1" indent="-357188" algn="just">
              <a:buClr>
                <a:srgbClr val="002147"/>
              </a:buClr>
              <a:buFont typeface="Arial" panose="020B0604020202020204" pitchFamily="34" charset="0"/>
              <a:buChar char="•"/>
            </a:pPr>
            <a:r>
              <a:rPr lang="en-GB" sz="1400" dirty="0"/>
              <a:t>Quantitative comparison</a:t>
            </a:r>
            <a:r>
              <a:rPr lang="en-GB" sz="1400" dirty="0">
                <a:solidFill>
                  <a:schemeClr val="tx1">
                    <a:lumMod val="50000"/>
                    <a:lumOff val="50000"/>
                  </a:schemeClr>
                </a:solidFill>
              </a:rPr>
              <a:t>: RMS differences, Boxplots, and Spearman's rank correlation coefficient </a:t>
            </a:r>
            <a:r>
              <a:rPr lang="en-GB" sz="1400" dirty="0">
                <a:solidFill>
                  <a:schemeClr val="tx1">
                    <a:lumMod val="50000"/>
                    <a:lumOff val="50000"/>
                  </a:schemeClr>
                </a:solidFill>
                <a:sym typeface="Wingdings" panose="05000000000000000000" pitchFamily="2" charset="2"/>
              </a:rPr>
              <a:t>(Categorised  “weak” (ρ ≤ 0.35), “moderate” (0.35 &lt; ρ ≤ 0.67), “strong” (0.67 &lt; ρ ≤ 0.90), and “excellent” (ρ &gt; 0.90))</a:t>
            </a:r>
          </a:p>
        </p:txBody>
      </p:sp>
    </p:spTree>
    <p:extLst>
      <p:ext uri="{BB962C8B-B14F-4D97-AF65-F5344CB8AC3E}">
        <p14:creationId xmlns:p14="http://schemas.microsoft.com/office/powerpoint/2010/main" val="397733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E99B-0FA6-44AD-A6D0-877D856ACD99}"/>
              </a:ext>
            </a:extLst>
          </p:cNvPr>
          <p:cNvSpPr>
            <a:spLocks noGrp="1"/>
          </p:cNvSpPr>
          <p:nvPr>
            <p:ph type="title"/>
          </p:nvPr>
        </p:nvSpPr>
        <p:spPr>
          <a:xfrm>
            <a:off x="457200" y="274638"/>
            <a:ext cx="6629400" cy="1143000"/>
          </a:xfrm>
        </p:spPr>
        <p:txBody>
          <a:bodyPr>
            <a:normAutofit/>
          </a:bodyPr>
          <a:lstStyle/>
          <a:p>
            <a:r>
              <a:rPr lang="en-GB" dirty="0"/>
              <a:t>Classification of human motion tracking using sensor technologies</a:t>
            </a:r>
          </a:p>
        </p:txBody>
      </p:sp>
      <p:pic>
        <p:nvPicPr>
          <p:cNvPr id="4" name="Picture 3">
            <a:extLst>
              <a:ext uri="{FF2B5EF4-FFF2-40B4-BE49-F238E27FC236}">
                <a16:creationId xmlns:a16="http://schemas.microsoft.com/office/drawing/2014/main" id="{241411F8-7451-4D18-A30C-935F21602AA7}"/>
              </a:ext>
            </a:extLst>
          </p:cNvPr>
          <p:cNvPicPr/>
          <p:nvPr/>
        </p:nvPicPr>
        <p:blipFill rotWithShape="1">
          <a:blip r:embed="rId2"/>
          <a:srcRect l="7519" t="4801" r="5487" b="13433"/>
          <a:stretch/>
        </p:blipFill>
        <p:spPr bwMode="auto">
          <a:xfrm>
            <a:off x="713510" y="1724890"/>
            <a:ext cx="7737764" cy="277241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18E1BAA-854F-41F8-8781-47A47A65992C}"/>
              </a:ext>
            </a:extLst>
          </p:cNvPr>
          <p:cNvPicPr/>
          <p:nvPr/>
        </p:nvPicPr>
        <p:blipFill rotWithShape="1">
          <a:blip r:embed="rId3"/>
          <a:srcRect l="333" t="11076" r="1660" b="2080"/>
          <a:stretch/>
        </p:blipFill>
        <p:spPr bwMode="auto">
          <a:xfrm>
            <a:off x="76200" y="4970805"/>
            <a:ext cx="9012784" cy="1776999"/>
          </a:xfrm>
          <a:prstGeom prst="rect">
            <a:avLst/>
          </a:prstGeom>
          <a:ln>
            <a:noFill/>
          </a:ln>
          <a:extLst>
            <a:ext uri="{53640926-AAD7-44D8-BBD7-CCE9431645EC}">
              <a14:shadowObscured xmlns:a14="http://schemas.microsoft.com/office/drawing/2010/main"/>
            </a:ext>
          </a:extLst>
        </p:spPr>
      </p:pic>
      <p:grpSp>
        <p:nvGrpSpPr>
          <p:cNvPr id="3" name="Group 2">
            <a:extLst>
              <a:ext uri="{FF2B5EF4-FFF2-40B4-BE49-F238E27FC236}">
                <a16:creationId xmlns:a16="http://schemas.microsoft.com/office/drawing/2014/main" id="{465B07FE-716A-4AF0-A933-4A37F302F711}"/>
              </a:ext>
            </a:extLst>
          </p:cNvPr>
          <p:cNvGrpSpPr/>
          <p:nvPr/>
        </p:nvGrpSpPr>
        <p:grpSpPr>
          <a:xfrm>
            <a:off x="48489" y="3965709"/>
            <a:ext cx="9072000" cy="1686946"/>
            <a:chOff x="48489" y="3965709"/>
            <a:chExt cx="9072000" cy="1686946"/>
          </a:xfrm>
        </p:grpSpPr>
        <p:sp>
          <p:nvSpPr>
            <p:cNvPr id="6" name="Rectangle 5">
              <a:extLst>
                <a:ext uri="{FF2B5EF4-FFF2-40B4-BE49-F238E27FC236}">
                  <a16:creationId xmlns:a16="http://schemas.microsoft.com/office/drawing/2014/main" id="{9BB21FA2-F5A9-49E4-B72D-5DB7A120982F}"/>
                </a:ext>
              </a:extLst>
            </p:cNvPr>
            <p:cNvSpPr/>
            <p:nvPr/>
          </p:nvSpPr>
          <p:spPr>
            <a:xfrm>
              <a:off x="48489" y="5271655"/>
              <a:ext cx="9072000" cy="381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AF79219-DBFC-44CC-801F-BCDFDF01FC14}"/>
                </a:ext>
              </a:extLst>
            </p:cNvPr>
            <p:cNvSpPr/>
            <p:nvPr/>
          </p:nvSpPr>
          <p:spPr>
            <a:xfrm>
              <a:off x="651162" y="3965709"/>
              <a:ext cx="1544783" cy="612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8481C3C-23E3-4607-B5BD-A9545C2B596D}"/>
              </a:ext>
            </a:extLst>
          </p:cNvPr>
          <p:cNvGrpSpPr/>
          <p:nvPr/>
        </p:nvGrpSpPr>
        <p:grpSpPr>
          <a:xfrm>
            <a:off x="58145" y="3965709"/>
            <a:ext cx="9072000" cy="2206490"/>
            <a:chOff x="58145" y="3965709"/>
            <a:chExt cx="9072000" cy="2206490"/>
          </a:xfrm>
        </p:grpSpPr>
        <p:sp>
          <p:nvSpPr>
            <p:cNvPr id="7" name="Rectangle 6">
              <a:extLst>
                <a:ext uri="{FF2B5EF4-FFF2-40B4-BE49-F238E27FC236}">
                  <a16:creationId xmlns:a16="http://schemas.microsoft.com/office/drawing/2014/main" id="{A080BD65-000B-41D6-B7B7-60F522CE2688}"/>
                </a:ext>
              </a:extLst>
            </p:cNvPr>
            <p:cNvSpPr/>
            <p:nvPr/>
          </p:nvSpPr>
          <p:spPr>
            <a:xfrm>
              <a:off x="58145" y="5953504"/>
              <a:ext cx="9072000" cy="2186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7EBC9B7-EABE-4957-9C00-05221432EBED}"/>
                </a:ext>
              </a:extLst>
            </p:cNvPr>
            <p:cNvSpPr/>
            <p:nvPr/>
          </p:nvSpPr>
          <p:spPr>
            <a:xfrm>
              <a:off x="3456710" y="3965709"/>
              <a:ext cx="990600" cy="61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a:extLst>
              <a:ext uri="{FF2B5EF4-FFF2-40B4-BE49-F238E27FC236}">
                <a16:creationId xmlns:a16="http://schemas.microsoft.com/office/drawing/2014/main" id="{8E58CE4D-99B1-4BB0-A04A-9B5446634D2E}"/>
              </a:ext>
            </a:extLst>
          </p:cNvPr>
          <p:cNvSpPr/>
          <p:nvPr/>
        </p:nvSpPr>
        <p:spPr>
          <a:xfrm>
            <a:off x="7295417" y="1702529"/>
            <a:ext cx="1848583" cy="369332"/>
          </a:xfrm>
          <a:prstGeom prst="rect">
            <a:avLst/>
          </a:prstGeom>
        </p:spPr>
        <p:txBody>
          <a:bodyPr wrap="none">
            <a:spAutoFit/>
          </a:bodyPr>
          <a:lstStyle/>
          <a:p>
            <a:r>
              <a:rPr lang="en-GB" dirty="0">
                <a:solidFill>
                  <a:schemeClr val="bg1">
                    <a:lumMod val="50000"/>
                  </a:schemeClr>
                </a:solidFill>
              </a:rPr>
              <a:t>(Zhou &amp; Hu 2008)</a:t>
            </a:r>
          </a:p>
        </p:txBody>
      </p:sp>
    </p:spTree>
    <p:extLst>
      <p:ext uri="{BB962C8B-B14F-4D97-AF65-F5344CB8AC3E}">
        <p14:creationId xmlns:p14="http://schemas.microsoft.com/office/powerpoint/2010/main" val="328897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2685" y="2675345"/>
            <a:ext cx="2301761" cy="1399528"/>
          </a:xfrm>
          <a:prstGeom prst="rect">
            <a:avLst/>
          </a:prstGeom>
        </p:spPr>
      </p:pic>
      <p:pic>
        <p:nvPicPr>
          <p:cNvPr id="4" name="Picture 3"/>
          <p:cNvPicPr>
            <a:picLocks noChangeAspect="1"/>
          </p:cNvPicPr>
          <p:nvPr/>
        </p:nvPicPr>
        <p:blipFill rotWithShape="1">
          <a:blip r:embed="rId3">
            <a:clrChange>
              <a:clrFrom>
                <a:srgbClr val="FFFFFF"/>
              </a:clrFrom>
              <a:clrTo>
                <a:srgbClr val="FFFFFF">
                  <a:alpha val="0"/>
                </a:srgbClr>
              </a:clrTo>
            </a:clrChange>
          </a:blip>
          <a:srcRect l="19992" t="23972" r="20752" b="11347"/>
          <a:stretch/>
        </p:blipFill>
        <p:spPr>
          <a:xfrm>
            <a:off x="2450071" y="2826340"/>
            <a:ext cx="6544305" cy="401822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60682" b="8681"/>
          <a:stretch/>
        </p:blipFill>
        <p:spPr>
          <a:xfrm>
            <a:off x="-89019" y="1425993"/>
            <a:ext cx="9320822" cy="1249352"/>
          </a:xfrm>
          <a:prstGeom prst="rect">
            <a:avLst/>
          </a:prstGeom>
        </p:spPr>
      </p:pic>
      <p:sp>
        <p:nvSpPr>
          <p:cNvPr id="6" name="Content Placeholder 1">
            <a:extLst>
              <a:ext uri="{FF2B5EF4-FFF2-40B4-BE49-F238E27FC236}">
                <a16:creationId xmlns:a16="http://schemas.microsoft.com/office/drawing/2014/main" id="{28BDF0C8-B49C-4BD8-923F-5E257AD5D091}"/>
              </a:ext>
            </a:extLst>
          </p:cNvPr>
          <p:cNvSpPr txBox="1">
            <a:spLocks/>
          </p:cNvSpPr>
          <p:nvPr/>
        </p:nvSpPr>
        <p:spPr>
          <a:xfrm>
            <a:off x="13855" y="327766"/>
            <a:ext cx="7072745" cy="681820"/>
          </a:xfrm>
          <a:prstGeom prst="rect">
            <a:avLst/>
          </a:prstGeom>
        </p:spPr>
        <p:txBody>
          <a:bodyPr/>
          <a:lst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GB" sz="3173" b="1" dirty="0">
                <a:solidFill>
                  <a:srgbClr val="002060"/>
                </a:solidFill>
              </a:rPr>
              <a:t>Marker-based motion capture</a:t>
            </a:r>
          </a:p>
        </p:txBody>
      </p:sp>
      <p:sp>
        <p:nvSpPr>
          <p:cNvPr id="7" name="TextBox 6">
            <a:extLst>
              <a:ext uri="{FF2B5EF4-FFF2-40B4-BE49-F238E27FC236}">
                <a16:creationId xmlns:a16="http://schemas.microsoft.com/office/drawing/2014/main" id="{D8F79DC6-3F82-4E19-AC0B-3449BAE867F2}"/>
              </a:ext>
            </a:extLst>
          </p:cNvPr>
          <p:cNvSpPr txBox="1"/>
          <p:nvPr/>
        </p:nvSpPr>
        <p:spPr>
          <a:xfrm>
            <a:off x="7208866" y="6521207"/>
            <a:ext cx="2028119" cy="385362"/>
          </a:xfrm>
          <a:prstGeom prst="rect">
            <a:avLst/>
          </a:prstGeom>
          <a:noFill/>
        </p:spPr>
        <p:txBody>
          <a:bodyPr wrap="none" rtlCol="0">
            <a:spAutoFit/>
          </a:bodyPr>
          <a:lstStyle/>
          <a:p>
            <a:r>
              <a:rPr lang="en-GB" sz="1904" dirty="0">
                <a:solidFill>
                  <a:schemeClr val="bg1">
                    <a:lumMod val="75000"/>
                  </a:schemeClr>
                </a:solidFill>
              </a:rPr>
              <a:t>Images from Vicon</a:t>
            </a:r>
          </a:p>
        </p:txBody>
      </p:sp>
    </p:spTree>
    <p:extLst>
      <p:ext uri="{BB962C8B-B14F-4D97-AF65-F5344CB8AC3E}">
        <p14:creationId xmlns:p14="http://schemas.microsoft.com/office/powerpoint/2010/main" val="37807642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102" y="1860058"/>
            <a:ext cx="2345100" cy="1758824"/>
          </a:xfrm>
          <a:prstGeom prst="rect">
            <a:avLst/>
          </a:prstGeom>
        </p:spPr>
      </p:pic>
      <p:pic>
        <p:nvPicPr>
          <p:cNvPr id="37" name="Picture 3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816" y="3855055"/>
            <a:ext cx="1409955" cy="1115524"/>
          </a:xfrm>
          <a:prstGeom prst="rect">
            <a:avLst/>
          </a:prstGeom>
        </p:spPr>
      </p:pic>
      <p:pic>
        <p:nvPicPr>
          <p:cNvPr id="38" name="Picture 37"/>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43404"/>
          <a:stretch/>
        </p:blipFill>
        <p:spPr>
          <a:xfrm>
            <a:off x="171354" y="5147098"/>
            <a:ext cx="1532886" cy="1356415"/>
          </a:xfrm>
          <a:prstGeom prst="rect">
            <a:avLst/>
          </a:prstGeom>
        </p:spPr>
      </p:pic>
      <p:sp>
        <p:nvSpPr>
          <p:cNvPr id="39" name="Rectangle 38"/>
          <p:cNvSpPr/>
          <p:nvPr/>
        </p:nvSpPr>
        <p:spPr>
          <a:xfrm>
            <a:off x="3515059" y="4043256"/>
            <a:ext cx="1697232" cy="739118"/>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904" dirty="0"/>
              <a:t>Kalman filter</a:t>
            </a:r>
          </a:p>
        </p:txBody>
      </p:sp>
      <p:cxnSp>
        <p:nvCxnSpPr>
          <p:cNvPr id="40" name="Straight Connector 39"/>
          <p:cNvCxnSpPr>
            <a:endCxn id="39" idx="0"/>
          </p:cNvCxnSpPr>
          <p:nvPr/>
        </p:nvCxnSpPr>
        <p:spPr>
          <a:xfrm>
            <a:off x="1715771" y="2884982"/>
            <a:ext cx="2647904" cy="1158275"/>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1" name="Straight Connector 40"/>
          <p:cNvCxnSpPr>
            <a:stCxn id="37" idx="3"/>
            <a:endCxn id="39" idx="1"/>
          </p:cNvCxnSpPr>
          <p:nvPr/>
        </p:nvCxnSpPr>
        <p:spPr>
          <a:xfrm flipV="1">
            <a:off x="1715772" y="4412816"/>
            <a:ext cx="1799287" cy="1"/>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2" name="Straight Connector 41"/>
          <p:cNvCxnSpPr>
            <a:stCxn id="38" idx="3"/>
            <a:endCxn id="39" idx="2"/>
          </p:cNvCxnSpPr>
          <p:nvPr/>
        </p:nvCxnSpPr>
        <p:spPr>
          <a:xfrm flipV="1">
            <a:off x="1704239" y="4782374"/>
            <a:ext cx="2659436" cy="1042931"/>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3" name="Straight Connector 42"/>
          <p:cNvCxnSpPr>
            <a:stCxn id="39" idx="3"/>
          </p:cNvCxnSpPr>
          <p:nvPr/>
        </p:nvCxnSpPr>
        <p:spPr>
          <a:xfrm>
            <a:off x="5212291" y="4412816"/>
            <a:ext cx="1277487" cy="1"/>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6779293" y="3969731"/>
            <a:ext cx="2335896" cy="971420"/>
          </a:xfrm>
          <a:prstGeom prst="rect">
            <a:avLst/>
          </a:prstGeom>
          <a:noFill/>
        </p:spPr>
        <p:txBody>
          <a:bodyPr wrap="none" rtlCol="0">
            <a:spAutoFit/>
          </a:bodyPr>
          <a:lstStyle/>
          <a:p>
            <a:r>
              <a:rPr lang="en-GB" sz="1904" dirty="0"/>
              <a:t>A</a:t>
            </a:r>
            <a:r>
              <a:rPr lang="en-GB" sz="1904" baseline="-25000" dirty="0"/>
              <a:t>11</a:t>
            </a:r>
            <a:r>
              <a:rPr lang="en-GB" sz="1904" dirty="0"/>
              <a:t>	A</a:t>
            </a:r>
            <a:r>
              <a:rPr lang="en-GB" sz="1904" baseline="-25000" dirty="0"/>
              <a:t>12</a:t>
            </a:r>
            <a:r>
              <a:rPr lang="en-GB" sz="1904" dirty="0"/>
              <a:t>	A</a:t>
            </a:r>
            <a:r>
              <a:rPr lang="en-GB" sz="1904" baseline="-25000" dirty="0"/>
              <a:t>13</a:t>
            </a:r>
          </a:p>
          <a:p>
            <a:r>
              <a:rPr lang="en-GB" sz="1904" dirty="0"/>
              <a:t>A</a:t>
            </a:r>
            <a:r>
              <a:rPr lang="en-GB" sz="1904" baseline="-25000" dirty="0"/>
              <a:t>21</a:t>
            </a:r>
            <a:r>
              <a:rPr lang="en-GB" sz="1904" dirty="0"/>
              <a:t>	A</a:t>
            </a:r>
            <a:r>
              <a:rPr lang="en-GB" sz="1904" baseline="-25000" dirty="0"/>
              <a:t>22</a:t>
            </a:r>
            <a:r>
              <a:rPr lang="en-GB" sz="1904" dirty="0"/>
              <a:t>	A</a:t>
            </a:r>
            <a:r>
              <a:rPr lang="en-GB" sz="1904" baseline="-25000" dirty="0"/>
              <a:t>23</a:t>
            </a:r>
          </a:p>
          <a:p>
            <a:r>
              <a:rPr lang="en-GB" sz="1904" dirty="0"/>
              <a:t>A</a:t>
            </a:r>
            <a:r>
              <a:rPr lang="en-GB" sz="1904" baseline="-25000" dirty="0"/>
              <a:t>31</a:t>
            </a:r>
            <a:r>
              <a:rPr lang="en-GB" sz="1904" dirty="0"/>
              <a:t>	A</a:t>
            </a:r>
            <a:r>
              <a:rPr lang="en-GB" sz="1904" baseline="-25000" dirty="0"/>
              <a:t>32</a:t>
            </a:r>
            <a:r>
              <a:rPr lang="en-GB" sz="1904" dirty="0"/>
              <a:t>	A</a:t>
            </a:r>
            <a:r>
              <a:rPr lang="en-GB" sz="1904" baseline="-25000" dirty="0"/>
              <a:t>33</a:t>
            </a:r>
          </a:p>
        </p:txBody>
      </p:sp>
      <p:sp>
        <p:nvSpPr>
          <p:cNvPr id="45" name="TextBox 44"/>
          <p:cNvSpPr txBox="1"/>
          <p:nvPr/>
        </p:nvSpPr>
        <p:spPr>
          <a:xfrm>
            <a:off x="5559037" y="3996708"/>
            <a:ext cx="601447" cy="385362"/>
          </a:xfrm>
          <a:prstGeom prst="rect">
            <a:avLst/>
          </a:prstGeom>
          <a:noFill/>
        </p:spPr>
        <p:txBody>
          <a:bodyPr wrap="none" rtlCol="0">
            <a:spAutoFit/>
          </a:bodyPr>
          <a:lstStyle/>
          <a:p>
            <a:r>
              <a:rPr lang="en-GB" sz="1904" dirty="0" err="1"/>
              <a:t>R</a:t>
            </a:r>
            <a:r>
              <a:rPr lang="en-GB" sz="1904" baseline="-25000" dirty="0" err="1"/>
              <a:t>dcm</a:t>
            </a:r>
            <a:endParaRPr lang="en-GB" sz="1904" baseline="-25000" dirty="0"/>
          </a:p>
        </p:txBody>
      </p:sp>
      <p:grpSp>
        <p:nvGrpSpPr>
          <p:cNvPr id="46" name="Group 45"/>
          <p:cNvGrpSpPr/>
          <p:nvPr/>
        </p:nvGrpSpPr>
        <p:grpSpPr>
          <a:xfrm>
            <a:off x="2455041" y="3338250"/>
            <a:ext cx="782639" cy="1051262"/>
            <a:chOff x="466460" y="1590077"/>
            <a:chExt cx="739884" cy="993832"/>
          </a:xfrm>
        </p:grpSpPr>
        <p:grpSp>
          <p:nvGrpSpPr>
            <p:cNvPr id="47" name="Group 46"/>
            <p:cNvGrpSpPr/>
            <p:nvPr/>
          </p:nvGrpSpPr>
          <p:grpSpPr>
            <a:xfrm rot="4547861">
              <a:off x="468909" y="1925677"/>
              <a:ext cx="569499" cy="457441"/>
              <a:chOff x="7085351" y="4495788"/>
              <a:chExt cx="569499" cy="457441"/>
            </a:xfrm>
          </p:grpSpPr>
          <p:cxnSp>
            <p:nvCxnSpPr>
              <p:cNvPr id="51" name="Straight Connector 50"/>
              <p:cNvCxnSpPr/>
              <p:nvPr/>
            </p:nvCxnSpPr>
            <p:spPr>
              <a:xfrm rot="17052139" flipV="1">
                <a:off x="7360693" y="4648582"/>
                <a:ext cx="125944" cy="364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7052139">
                <a:off x="7413692" y="4712072"/>
                <a:ext cx="457441" cy="2487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7085351" y="4806846"/>
                <a:ext cx="499671" cy="12991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973088" y="2219599"/>
              <a:ext cx="233256" cy="364310"/>
            </a:xfrm>
            <a:prstGeom prst="rect">
              <a:avLst/>
            </a:prstGeom>
            <a:noFill/>
            <a:ln>
              <a:noFill/>
            </a:ln>
          </p:spPr>
          <p:txBody>
            <a:bodyPr wrap="square" rtlCol="0">
              <a:spAutoFit/>
            </a:bodyPr>
            <a:lstStyle/>
            <a:p>
              <a:r>
                <a:rPr lang="en-GB" sz="1904" dirty="0">
                  <a:solidFill>
                    <a:schemeClr val="bg1">
                      <a:lumMod val="65000"/>
                    </a:schemeClr>
                  </a:solidFill>
                </a:rPr>
                <a:t>x</a:t>
              </a:r>
            </a:p>
          </p:txBody>
        </p:sp>
        <p:sp>
          <p:nvSpPr>
            <p:cNvPr id="49" name="TextBox 48"/>
            <p:cNvSpPr txBox="1"/>
            <p:nvPr/>
          </p:nvSpPr>
          <p:spPr>
            <a:xfrm>
              <a:off x="614206" y="1730141"/>
              <a:ext cx="233256" cy="364310"/>
            </a:xfrm>
            <a:prstGeom prst="rect">
              <a:avLst/>
            </a:prstGeom>
            <a:noFill/>
            <a:ln>
              <a:noFill/>
            </a:ln>
          </p:spPr>
          <p:txBody>
            <a:bodyPr wrap="square" rtlCol="0">
              <a:spAutoFit/>
            </a:bodyPr>
            <a:lstStyle/>
            <a:p>
              <a:r>
                <a:rPr lang="en-GB" sz="1904" dirty="0">
                  <a:solidFill>
                    <a:schemeClr val="bg1">
                      <a:lumMod val="65000"/>
                    </a:schemeClr>
                  </a:solidFill>
                </a:rPr>
                <a:t>y</a:t>
              </a:r>
            </a:p>
          </p:txBody>
        </p:sp>
        <p:sp>
          <p:nvSpPr>
            <p:cNvPr id="50" name="TextBox 49"/>
            <p:cNvSpPr txBox="1"/>
            <p:nvPr/>
          </p:nvSpPr>
          <p:spPr>
            <a:xfrm>
              <a:off x="466460" y="1590077"/>
              <a:ext cx="233256" cy="364310"/>
            </a:xfrm>
            <a:prstGeom prst="rect">
              <a:avLst/>
            </a:prstGeom>
            <a:noFill/>
            <a:ln>
              <a:noFill/>
            </a:ln>
          </p:spPr>
          <p:txBody>
            <a:bodyPr wrap="square" rtlCol="0">
              <a:spAutoFit/>
            </a:bodyPr>
            <a:lstStyle/>
            <a:p>
              <a:r>
                <a:rPr lang="en-GB" sz="1904" dirty="0">
                  <a:solidFill>
                    <a:schemeClr val="bg1">
                      <a:lumMod val="65000"/>
                    </a:schemeClr>
                  </a:solidFill>
                </a:rPr>
                <a:t>z</a:t>
              </a:r>
            </a:p>
          </p:txBody>
        </p:sp>
      </p:grpSp>
      <p:grpSp>
        <p:nvGrpSpPr>
          <p:cNvPr id="54" name="Group 53"/>
          <p:cNvGrpSpPr/>
          <p:nvPr/>
        </p:nvGrpSpPr>
        <p:grpSpPr>
          <a:xfrm>
            <a:off x="2964053" y="2495860"/>
            <a:ext cx="782639" cy="1051262"/>
            <a:chOff x="466460" y="1590077"/>
            <a:chExt cx="739884" cy="993832"/>
          </a:xfrm>
        </p:grpSpPr>
        <p:grpSp>
          <p:nvGrpSpPr>
            <p:cNvPr id="55" name="Group 54"/>
            <p:cNvGrpSpPr/>
            <p:nvPr/>
          </p:nvGrpSpPr>
          <p:grpSpPr>
            <a:xfrm rot="4547861">
              <a:off x="468909" y="1925677"/>
              <a:ext cx="569499" cy="457441"/>
              <a:chOff x="7085351" y="4495788"/>
              <a:chExt cx="569499" cy="457441"/>
            </a:xfrm>
          </p:grpSpPr>
          <p:cxnSp>
            <p:nvCxnSpPr>
              <p:cNvPr id="59" name="Straight Connector 58"/>
              <p:cNvCxnSpPr/>
              <p:nvPr/>
            </p:nvCxnSpPr>
            <p:spPr>
              <a:xfrm rot="17052139" flipV="1">
                <a:off x="7360693" y="4648582"/>
                <a:ext cx="125944" cy="364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7052139">
                <a:off x="7413692" y="4712072"/>
                <a:ext cx="457441" cy="2487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7085351" y="4806846"/>
                <a:ext cx="499671" cy="12991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973088" y="2219599"/>
              <a:ext cx="233256" cy="364310"/>
            </a:xfrm>
            <a:prstGeom prst="rect">
              <a:avLst/>
            </a:prstGeom>
            <a:noFill/>
            <a:ln>
              <a:noFill/>
            </a:ln>
          </p:spPr>
          <p:txBody>
            <a:bodyPr wrap="square" rtlCol="0">
              <a:spAutoFit/>
            </a:bodyPr>
            <a:lstStyle/>
            <a:p>
              <a:r>
                <a:rPr lang="en-GB" sz="1904" dirty="0">
                  <a:solidFill>
                    <a:schemeClr val="bg1">
                      <a:lumMod val="65000"/>
                    </a:schemeClr>
                  </a:solidFill>
                </a:rPr>
                <a:t>x</a:t>
              </a:r>
            </a:p>
          </p:txBody>
        </p:sp>
        <p:sp>
          <p:nvSpPr>
            <p:cNvPr id="57" name="TextBox 56"/>
            <p:cNvSpPr txBox="1"/>
            <p:nvPr/>
          </p:nvSpPr>
          <p:spPr>
            <a:xfrm>
              <a:off x="614206" y="1730141"/>
              <a:ext cx="233256" cy="364310"/>
            </a:xfrm>
            <a:prstGeom prst="rect">
              <a:avLst/>
            </a:prstGeom>
            <a:noFill/>
            <a:ln>
              <a:noFill/>
            </a:ln>
          </p:spPr>
          <p:txBody>
            <a:bodyPr wrap="square" rtlCol="0">
              <a:spAutoFit/>
            </a:bodyPr>
            <a:lstStyle/>
            <a:p>
              <a:r>
                <a:rPr lang="en-GB" sz="1904" dirty="0">
                  <a:solidFill>
                    <a:schemeClr val="bg1">
                      <a:lumMod val="65000"/>
                    </a:schemeClr>
                  </a:solidFill>
                </a:rPr>
                <a:t>y</a:t>
              </a:r>
            </a:p>
          </p:txBody>
        </p:sp>
        <p:sp>
          <p:nvSpPr>
            <p:cNvPr id="58" name="TextBox 57"/>
            <p:cNvSpPr txBox="1"/>
            <p:nvPr/>
          </p:nvSpPr>
          <p:spPr>
            <a:xfrm>
              <a:off x="466460" y="1590077"/>
              <a:ext cx="233256" cy="364310"/>
            </a:xfrm>
            <a:prstGeom prst="rect">
              <a:avLst/>
            </a:prstGeom>
            <a:noFill/>
            <a:ln>
              <a:noFill/>
            </a:ln>
          </p:spPr>
          <p:txBody>
            <a:bodyPr wrap="square" rtlCol="0">
              <a:spAutoFit/>
            </a:bodyPr>
            <a:lstStyle/>
            <a:p>
              <a:r>
                <a:rPr lang="en-GB" sz="1904" dirty="0">
                  <a:solidFill>
                    <a:schemeClr val="bg1">
                      <a:lumMod val="65000"/>
                    </a:schemeClr>
                  </a:solidFill>
                </a:rPr>
                <a:t>z</a:t>
              </a:r>
            </a:p>
          </p:txBody>
        </p:sp>
      </p:grpSp>
      <p:grpSp>
        <p:nvGrpSpPr>
          <p:cNvPr id="62" name="Group 61"/>
          <p:cNvGrpSpPr/>
          <p:nvPr/>
        </p:nvGrpSpPr>
        <p:grpSpPr>
          <a:xfrm>
            <a:off x="2079141" y="4420093"/>
            <a:ext cx="782639" cy="1051262"/>
            <a:chOff x="466460" y="1590077"/>
            <a:chExt cx="739884" cy="993832"/>
          </a:xfrm>
        </p:grpSpPr>
        <p:grpSp>
          <p:nvGrpSpPr>
            <p:cNvPr id="63" name="Group 62"/>
            <p:cNvGrpSpPr/>
            <p:nvPr/>
          </p:nvGrpSpPr>
          <p:grpSpPr>
            <a:xfrm rot="4547861">
              <a:off x="468909" y="1925677"/>
              <a:ext cx="569499" cy="457441"/>
              <a:chOff x="7085351" y="4495788"/>
              <a:chExt cx="569499" cy="457441"/>
            </a:xfrm>
          </p:grpSpPr>
          <p:cxnSp>
            <p:nvCxnSpPr>
              <p:cNvPr id="67" name="Straight Connector 66"/>
              <p:cNvCxnSpPr/>
              <p:nvPr/>
            </p:nvCxnSpPr>
            <p:spPr>
              <a:xfrm rot="17052139" flipV="1">
                <a:off x="7360693" y="4648582"/>
                <a:ext cx="125944" cy="364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7052139">
                <a:off x="7413692" y="4712072"/>
                <a:ext cx="457441" cy="2487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7085351" y="4806846"/>
                <a:ext cx="499671" cy="12991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973088" y="2219599"/>
              <a:ext cx="233256" cy="364310"/>
            </a:xfrm>
            <a:prstGeom prst="rect">
              <a:avLst/>
            </a:prstGeom>
            <a:noFill/>
            <a:ln>
              <a:noFill/>
            </a:ln>
          </p:spPr>
          <p:txBody>
            <a:bodyPr wrap="square" rtlCol="0">
              <a:spAutoFit/>
            </a:bodyPr>
            <a:lstStyle/>
            <a:p>
              <a:r>
                <a:rPr lang="en-GB" sz="1904" dirty="0">
                  <a:solidFill>
                    <a:schemeClr val="bg1">
                      <a:lumMod val="65000"/>
                    </a:schemeClr>
                  </a:solidFill>
                </a:rPr>
                <a:t>x</a:t>
              </a:r>
            </a:p>
          </p:txBody>
        </p:sp>
        <p:sp>
          <p:nvSpPr>
            <p:cNvPr id="65" name="TextBox 64"/>
            <p:cNvSpPr txBox="1"/>
            <p:nvPr/>
          </p:nvSpPr>
          <p:spPr>
            <a:xfrm>
              <a:off x="614206" y="1730141"/>
              <a:ext cx="233256" cy="364310"/>
            </a:xfrm>
            <a:prstGeom prst="rect">
              <a:avLst/>
            </a:prstGeom>
            <a:noFill/>
            <a:ln>
              <a:noFill/>
            </a:ln>
          </p:spPr>
          <p:txBody>
            <a:bodyPr wrap="square" rtlCol="0">
              <a:spAutoFit/>
            </a:bodyPr>
            <a:lstStyle/>
            <a:p>
              <a:r>
                <a:rPr lang="en-GB" sz="1904" dirty="0">
                  <a:solidFill>
                    <a:schemeClr val="bg1">
                      <a:lumMod val="65000"/>
                    </a:schemeClr>
                  </a:solidFill>
                </a:rPr>
                <a:t>y</a:t>
              </a:r>
            </a:p>
          </p:txBody>
        </p:sp>
        <p:sp>
          <p:nvSpPr>
            <p:cNvPr id="66" name="TextBox 65"/>
            <p:cNvSpPr txBox="1"/>
            <p:nvPr/>
          </p:nvSpPr>
          <p:spPr>
            <a:xfrm>
              <a:off x="466460" y="1590077"/>
              <a:ext cx="233256" cy="364310"/>
            </a:xfrm>
            <a:prstGeom prst="rect">
              <a:avLst/>
            </a:prstGeom>
            <a:noFill/>
            <a:ln>
              <a:noFill/>
            </a:ln>
          </p:spPr>
          <p:txBody>
            <a:bodyPr wrap="square" rtlCol="0">
              <a:spAutoFit/>
            </a:bodyPr>
            <a:lstStyle/>
            <a:p>
              <a:r>
                <a:rPr lang="en-GB" sz="1904" dirty="0">
                  <a:solidFill>
                    <a:schemeClr val="bg1">
                      <a:lumMod val="65000"/>
                    </a:schemeClr>
                  </a:solidFill>
                </a:rPr>
                <a:t>z</a:t>
              </a:r>
            </a:p>
          </p:txBody>
        </p:sp>
      </p:grpSp>
      <p:pic>
        <p:nvPicPr>
          <p:cNvPr id="70" name="Picture 69"/>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165714" y="1119515"/>
            <a:ext cx="1813575" cy="1481086"/>
          </a:xfrm>
          <a:prstGeom prst="rect">
            <a:avLst/>
          </a:prstGeom>
        </p:spPr>
      </p:pic>
      <p:sp>
        <p:nvSpPr>
          <p:cNvPr id="71" name="Content Placeholder 1">
            <a:extLst>
              <a:ext uri="{FF2B5EF4-FFF2-40B4-BE49-F238E27FC236}">
                <a16:creationId xmlns:a16="http://schemas.microsoft.com/office/drawing/2014/main" id="{09AF0C8E-69C1-4AEA-A061-5E78B5C0F5CD}"/>
              </a:ext>
            </a:extLst>
          </p:cNvPr>
          <p:cNvSpPr txBox="1">
            <a:spLocks/>
          </p:cNvSpPr>
          <p:nvPr/>
        </p:nvSpPr>
        <p:spPr>
          <a:xfrm>
            <a:off x="-8758" y="308780"/>
            <a:ext cx="6035241" cy="681820"/>
          </a:xfrm>
          <a:prstGeom prst="rect">
            <a:avLst/>
          </a:prstGeom>
        </p:spPr>
        <p:txBody>
          <a:bodyPr/>
          <a:lst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GB" sz="3173" b="1" dirty="0">
                <a:solidFill>
                  <a:srgbClr val="002060"/>
                </a:solidFill>
              </a:rPr>
              <a:t>Inertial Sensors – Background</a:t>
            </a:r>
          </a:p>
        </p:txBody>
      </p:sp>
      <p:sp>
        <p:nvSpPr>
          <p:cNvPr id="2" name="TextBox 1">
            <a:extLst>
              <a:ext uri="{FF2B5EF4-FFF2-40B4-BE49-F238E27FC236}">
                <a16:creationId xmlns:a16="http://schemas.microsoft.com/office/drawing/2014/main" id="{1DD327B8-75E4-4AC0-AF63-4845C20CFC5A}"/>
              </a:ext>
            </a:extLst>
          </p:cNvPr>
          <p:cNvSpPr txBox="1"/>
          <p:nvPr/>
        </p:nvSpPr>
        <p:spPr>
          <a:xfrm>
            <a:off x="159771" y="3443311"/>
            <a:ext cx="1912748" cy="320216"/>
          </a:xfrm>
          <a:prstGeom prst="rect">
            <a:avLst/>
          </a:prstGeom>
          <a:noFill/>
        </p:spPr>
        <p:txBody>
          <a:bodyPr wrap="square" rtlCol="0">
            <a:spAutoFit/>
          </a:bodyPr>
          <a:lstStyle/>
          <a:p>
            <a:pPr algn="ctr"/>
            <a:r>
              <a:rPr lang="en-GB" sz="1481" b="1" i="1" dirty="0">
                <a:solidFill>
                  <a:srgbClr val="002060"/>
                </a:solidFill>
              </a:rPr>
              <a:t>Accelerometers</a:t>
            </a:r>
          </a:p>
        </p:txBody>
      </p:sp>
      <p:sp>
        <p:nvSpPr>
          <p:cNvPr id="72" name="TextBox 71">
            <a:extLst>
              <a:ext uri="{FF2B5EF4-FFF2-40B4-BE49-F238E27FC236}">
                <a16:creationId xmlns:a16="http://schemas.microsoft.com/office/drawing/2014/main" id="{339F85BD-8A97-4105-8D27-209D7C564A3A}"/>
              </a:ext>
            </a:extLst>
          </p:cNvPr>
          <p:cNvSpPr txBox="1"/>
          <p:nvPr/>
        </p:nvSpPr>
        <p:spPr>
          <a:xfrm>
            <a:off x="54420" y="4959673"/>
            <a:ext cx="1912748" cy="320216"/>
          </a:xfrm>
          <a:prstGeom prst="rect">
            <a:avLst/>
          </a:prstGeom>
          <a:noFill/>
        </p:spPr>
        <p:txBody>
          <a:bodyPr wrap="square" rtlCol="0">
            <a:spAutoFit/>
          </a:bodyPr>
          <a:lstStyle/>
          <a:p>
            <a:pPr algn="ctr"/>
            <a:r>
              <a:rPr lang="en-GB" sz="1481" b="1" i="1" dirty="0">
                <a:solidFill>
                  <a:srgbClr val="002060"/>
                </a:solidFill>
              </a:rPr>
              <a:t>Gyroscopes</a:t>
            </a:r>
          </a:p>
        </p:txBody>
      </p:sp>
      <p:sp>
        <p:nvSpPr>
          <p:cNvPr id="73" name="TextBox 72">
            <a:extLst>
              <a:ext uri="{FF2B5EF4-FFF2-40B4-BE49-F238E27FC236}">
                <a16:creationId xmlns:a16="http://schemas.microsoft.com/office/drawing/2014/main" id="{A3319D01-7D0F-4348-9A35-CC971C5A49D0}"/>
              </a:ext>
            </a:extLst>
          </p:cNvPr>
          <p:cNvSpPr txBox="1"/>
          <p:nvPr/>
        </p:nvSpPr>
        <p:spPr>
          <a:xfrm>
            <a:off x="-26765" y="6553835"/>
            <a:ext cx="1912748" cy="320216"/>
          </a:xfrm>
          <a:prstGeom prst="rect">
            <a:avLst/>
          </a:prstGeom>
          <a:noFill/>
        </p:spPr>
        <p:txBody>
          <a:bodyPr wrap="square" rtlCol="0">
            <a:spAutoFit/>
          </a:bodyPr>
          <a:lstStyle/>
          <a:p>
            <a:pPr algn="ctr"/>
            <a:r>
              <a:rPr lang="en-GB" sz="1481" b="1" i="1" dirty="0">
                <a:solidFill>
                  <a:srgbClr val="002060"/>
                </a:solidFill>
              </a:rPr>
              <a:t>Magnetometers</a:t>
            </a:r>
          </a:p>
        </p:txBody>
      </p:sp>
      <p:sp>
        <p:nvSpPr>
          <p:cNvPr id="4" name="Left Bracket 3">
            <a:extLst>
              <a:ext uri="{FF2B5EF4-FFF2-40B4-BE49-F238E27FC236}">
                <a16:creationId xmlns:a16="http://schemas.microsoft.com/office/drawing/2014/main" id="{540674EB-997D-4E3E-B88E-3DA5BCD842FE}"/>
              </a:ext>
            </a:extLst>
          </p:cNvPr>
          <p:cNvSpPr/>
          <p:nvPr/>
        </p:nvSpPr>
        <p:spPr>
          <a:xfrm>
            <a:off x="6698944" y="3959905"/>
            <a:ext cx="137580" cy="92785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sz="1904"/>
          </a:p>
        </p:txBody>
      </p:sp>
      <p:sp>
        <p:nvSpPr>
          <p:cNvPr id="74" name="Left Bracket 73">
            <a:extLst>
              <a:ext uri="{FF2B5EF4-FFF2-40B4-BE49-F238E27FC236}">
                <a16:creationId xmlns:a16="http://schemas.microsoft.com/office/drawing/2014/main" id="{3C0C82DF-78C5-4032-A23D-C1BE00FF5048}"/>
              </a:ext>
            </a:extLst>
          </p:cNvPr>
          <p:cNvSpPr/>
          <p:nvPr/>
        </p:nvSpPr>
        <p:spPr>
          <a:xfrm flipH="1">
            <a:off x="8115054" y="3969731"/>
            <a:ext cx="137582" cy="92785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sz="1904"/>
          </a:p>
        </p:txBody>
      </p:sp>
      <p:sp>
        <p:nvSpPr>
          <p:cNvPr id="75" name="TextBox 74">
            <a:extLst>
              <a:ext uri="{FF2B5EF4-FFF2-40B4-BE49-F238E27FC236}">
                <a16:creationId xmlns:a16="http://schemas.microsoft.com/office/drawing/2014/main" id="{962BF4A3-0AA8-49B4-BBC8-5C5E2F01717B}"/>
              </a:ext>
            </a:extLst>
          </p:cNvPr>
          <p:cNvSpPr txBox="1"/>
          <p:nvPr/>
        </p:nvSpPr>
        <p:spPr>
          <a:xfrm>
            <a:off x="7208866" y="6521207"/>
            <a:ext cx="2046201" cy="385362"/>
          </a:xfrm>
          <a:prstGeom prst="rect">
            <a:avLst/>
          </a:prstGeom>
          <a:noFill/>
        </p:spPr>
        <p:txBody>
          <a:bodyPr wrap="none" rtlCol="0">
            <a:spAutoFit/>
          </a:bodyPr>
          <a:lstStyle/>
          <a:p>
            <a:r>
              <a:rPr lang="en-GB" sz="1904" dirty="0">
                <a:solidFill>
                  <a:schemeClr val="bg1">
                    <a:lumMod val="75000"/>
                  </a:schemeClr>
                </a:solidFill>
              </a:rPr>
              <a:t>Images from </a:t>
            </a:r>
            <a:r>
              <a:rPr lang="en-GB" sz="1904" dirty="0" err="1">
                <a:solidFill>
                  <a:schemeClr val="bg1">
                    <a:lumMod val="75000"/>
                  </a:schemeClr>
                </a:solidFill>
              </a:rPr>
              <a:t>Xsens</a:t>
            </a:r>
            <a:endParaRPr lang="en-GB" sz="1904" dirty="0">
              <a:solidFill>
                <a:schemeClr val="bg1">
                  <a:lumMod val="75000"/>
                </a:schemeClr>
              </a:solidFill>
            </a:endParaRPr>
          </a:p>
        </p:txBody>
      </p:sp>
    </p:spTree>
    <p:extLst>
      <p:ext uri="{BB962C8B-B14F-4D97-AF65-F5344CB8AC3E}">
        <p14:creationId xmlns:p14="http://schemas.microsoft.com/office/powerpoint/2010/main" val="27427564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83644" y="6483371"/>
            <a:ext cx="2046201" cy="385362"/>
          </a:xfrm>
          <a:prstGeom prst="rect">
            <a:avLst/>
          </a:prstGeom>
          <a:noFill/>
        </p:spPr>
        <p:txBody>
          <a:bodyPr wrap="none" rtlCol="0">
            <a:spAutoFit/>
          </a:bodyPr>
          <a:lstStyle/>
          <a:p>
            <a:r>
              <a:rPr lang="en-GB" sz="1904" dirty="0">
                <a:solidFill>
                  <a:schemeClr val="bg1">
                    <a:lumMod val="75000"/>
                  </a:schemeClr>
                </a:solidFill>
              </a:rPr>
              <a:t>Images from </a:t>
            </a:r>
            <a:r>
              <a:rPr lang="en-GB" sz="1904" dirty="0" err="1">
                <a:solidFill>
                  <a:schemeClr val="bg1">
                    <a:lumMod val="75000"/>
                  </a:schemeClr>
                </a:solidFill>
              </a:rPr>
              <a:t>Xsens</a:t>
            </a:r>
            <a:endParaRPr lang="en-GB" sz="1904" dirty="0">
              <a:solidFill>
                <a:schemeClr val="bg1">
                  <a:lumMod val="75000"/>
                </a:schemeClr>
              </a:solidFill>
            </a:endParaRPr>
          </a:p>
        </p:txBody>
      </p:sp>
      <p:pic>
        <p:nvPicPr>
          <p:cNvPr id="6" name="Picture 2" descr="Image result for xsens mvn analyze">
            <a:extLst>
              <a:ext uri="{FF2B5EF4-FFF2-40B4-BE49-F238E27FC236}">
                <a16:creationId xmlns:a16="http://schemas.microsoft.com/office/drawing/2014/main" id="{2FAA03B0-0ED8-4E9F-9258-781BCECD71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6" t="10273" r="10030" b="5308"/>
          <a:stretch/>
        </p:blipFill>
        <p:spPr bwMode="auto">
          <a:xfrm>
            <a:off x="-152400" y="1219200"/>
            <a:ext cx="5386289" cy="4191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xsens mvn analyze">
            <a:extLst>
              <a:ext uri="{FF2B5EF4-FFF2-40B4-BE49-F238E27FC236}">
                <a16:creationId xmlns:a16="http://schemas.microsoft.com/office/drawing/2014/main" id="{FB327DE8-9D5F-4698-8B1E-B5590DF9C471}"/>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6461"/>
          <a:stretch/>
        </p:blipFill>
        <p:spPr bwMode="auto">
          <a:xfrm>
            <a:off x="5332848" y="790575"/>
            <a:ext cx="3811152" cy="52768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A19BA90-97B8-4589-8771-0F4E5C1EA00D}"/>
              </a:ext>
            </a:extLst>
          </p:cNvPr>
          <p:cNvCxnSpPr>
            <a:cxnSpLocks/>
          </p:cNvCxnSpPr>
          <p:nvPr/>
        </p:nvCxnSpPr>
        <p:spPr>
          <a:xfrm>
            <a:off x="5430524" y="1000972"/>
            <a:ext cx="0" cy="4529570"/>
          </a:xfrm>
          <a:prstGeom prst="line">
            <a:avLst/>
          </a:prstGeom>
          <a:ln>
            <a:solidFill>
              <a:schemeClr val="bg1">
                <a:lumMod val="75000"/>
              </a:schemeClr>
            </a:solidFill>
            <a:prstDash val="dash"/>
          </a:ln>
        </p:spPr>
        <p:style>
          <a:lnRef idx="3">
            <a:schemeClr val="dk1"/>
          </a:lnRef>
          <a:fillRef idx="0">
            <a:schemeClr val="dk1"/>
          </a:fillRef>
          <a:effectRef idx="2">
            <a:schemeClr val="dk1"/>
          </a:effectRef>
          <a:fontRef idx="minor">
            <a:schemeClr val="tx1"/>
          </a:fontRef>
        </p:style>
      </p:cxnSp>
      <p:sp>
        <p:nvSpPr>
          <p:cNvPr id="8" name="Content Placeholder 1">
            <a:extLst>
              <a:ext uri="{FF2B5EF4-FFF2-40B4-BE49-F238E27FC236}">
                <a16:creationId xmlns:a16="http://schemas.microsoft.com/office/drawing/2014/main" id="{D9494036-FE49-49E3-B272-C9CC8D6F48E8}"/>
              </a:ext>
            </a:extLst>
          </p:cNvPr>
          <p:cNvSpPr txBox="1">
            <a:spLocks/>
          </p:cNvSpPr>
          <p:nvPr/>
        </p:nvSpPr>
        <p:spPr>
          <a:xfrm>
            <a:off x="-34636" y="195668"/>
            <a:ext cx="5825836" cy="681820"/>
          </a:xfrm>
          <a:prstGeom prst="rect">
            <a:avLst/>
          </a:prstGeom>
        </p:spPr>
        <p:txBody>
          <a:bodyPr/>
          <a:lst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GB" sz="3173" b="1" dirty="0">
                <a:solidFill>
                  <a:srgbClr val="002060"/>
                </a:solidFill>
              </a:rPr>
              <a:t>Inertial-sensor details</a:t>
            </a:r>
          </a:p>
        </p:txBody>
      </p:sp>
    </p:spTree>
    <p:extLst>
      <p:ext uri="{BB962C8B-B14F-4D97-AF65-F5344CB8AC3E}">
        <p14:creationId xmlns:p14="http://schemas.microsoft.com/office/powerpoint/2010/main" val="4069017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CAFE45F-B1D4-4AE2-BC53-A4722529C358}"/>
              </a:ext>
            </a:extLst>
          </p:cNvPr>
          <p:cNvSpPr txBox="1">
            <a:spLocks/>
          </p:cNvSpPr>
          <p:nvPr/>
        </p:nvSpPr>
        <p:spPr>
          <a:xfrm>
            <a:off x="457200" y="274638"/>
            <a:ext cx="8229600" cy="1143000"/>
          </a:xfrm>
          <a:prstGeom prst="rect">
            <a:avLst/>
          </a:prstGeom>
        </p:spPr>
        <p:txBody>
          <a:bodyPr/>
          <a:lstStyle>
            <a:lvl1pPr algn="l" defTabSz="914400" rtl="0" eaLnBrk="1" latinLnBrk="0" hangingPunct="1">
              <a:spcBef>
                <a:spcPct val="0"/>
              </a:spcBef>
              <a:buNone/>
              <a:defRPr sz="3200" b="1" i="0" kern="1200">
                <a:solidFill>
                  <a:srgbClr val="002147"/>
                </a:solidFill>
                <a:latin typeface="+mj-lt"/>
                <a:ea typeface="+mj-ea"/>
                <a:cs typeface="+mj-cs"/>
              </a:defRPr>
            </a:lvl1pPr>
          </a:lstStyle>
          <a:p>
            <a:r>
              <a:rPr lang="en-GB" dirty="0">
                <a:solidFill>
                  <a:srgbClr val="002060"/>
                </a:solidFill>
              </a:rPr>
              <a:t>Xsens MVN </a:t>
            </a:r>
            <a:r>
              <a:rPr lang="en-GB" dirty="0" err="1">
                <a:solidFill>
                  <a:srgbClr val="002060"/>
                </a:solidFill>
              </a:rPr>
              <a:t>Analyze</a:t>
            </a:r>
            <a:r>
              <a:rPr lang="en-GB" dirty="0">
                <a:solidFill>
                  <a:srgbClr val="002060"/>
                </a:solidFill>
              </a:rPr>
              <a:t> software</a:t>
            </a:r>
            <a:endParaRPr lang="en-GB" dirty="0"/>
          </a:p>
        </p:txBody>
      </p:sp>
      <p:pic>
        <p:nvPicPr>
          <p:cNvPr id="3" name="Picture 4" descr="Image result for xsens MVN wireless sensors location on body">
            <a:extLst>
              <a:ext uri="{FF2B5EF4-FFF2-40B4-BE49-F238E27FC236}">
                <a16:creationId xmlns:a16="http://schemas.microsoft.com/office/drawing/2014/main" id="{E7677771-AD65-4258-B27A-4E0F2BD5C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62" y="1635849"/>
            <a:ext cx="8818448" cy="46125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A7E7CA-78CD-4E80-B6DD-1ABAB5B31A4A}"/>
              </a:ext>
            </a:extLst>
          </p:cNvPr>
          <p:cNvSpPr txBox="1"/>
          <p:nvPr/>
        </p:nvSpPr>
        <p:spPr>
          <a:xfrm>
            <a:off x="7183644" y="6483371"/>
            <a:ext cx="2046201" cy="385362"/>
          </a:xfrm>
          <a:prstGeom prst="rect">
            <a:avLst/>
          </a:prstGeom>
          <a:noFill/>
        </p:spPr>
        <p:txBody>
          <a:bodyPr wrap="none" rtlCol="0">
            <a:spAutoFit/>
          </a:bodyPr>
          <a:lstStyle/>
          <a:p>
            <a:r>
              <a:rPr lang="en-GB" sz="1904" dirty="0">
                <a:solidFill>
                  <a:schemeClr val="bg1">
                    <a:lumMod val="75000"/>
                  </a:schemeClr>
                </a:solidFill>
              </a:rPr>
              <a:t>Images from </a:t>
            </a:r>
            <a:r>
              <a:rPr lang="en-GB" sz="1904" dirty="0" err="1">
                <a:solidFill>
                  <a:schemeClr val="bg1">
                    <a:lumMod val="75000"/>
                  </a:schemeClr>
                </a:solidFill>
              </a:rPr>
              <a:t>Xsens</a:t>
            </a:r>
            <a:endParaRPr lang="en-GB" sz="1904" dirty="0">
              <a:solidFill>
                <a:schemeClr val="bg1">
                  <a:lumMod val="75000"/>
                </a:schemeClr>
              </a:solidFill>
            </a:endParaRPr>
          </a:p>
        </p:txBody>
      </p:sp>
    </p:spTree>
    <p:extLst>
      <p:ext uri="{BB962C8B-B14F-4D97-AF65-F5344CB8AC3E}">
        <p14:creationId xmlns:p14="http://schemas.microsoft.com/office/powerpoint/2010/main" val="35615669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12D4-1E8D-4185-87B4-B83264E24C5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79B524B-B12B-4C81-91AA-A38E2E1F837B}"/>
              </a:ext>
            </a:extLst>
          </p:cNvPr>
          <p:cNvSpPr>
            <a:spLocks noGrp="1"/>
          </p:cNvSpPr>
          <p:nvPr>
            <p:ph idx="1"/>
          </p:nvPr>
        </p:nvSpPr>
        <p:spPr>
          <a:xfrm>
            <a:off x="457200" y="1371602"/>
            <a:ext cx="8229600" cy="5105398"/>
          </a:xfrm>
        </p:spPr>
        <p:txBody>
          <a:bodyPr>
            <a:normAutofit fontScale="92500"/>
          </a:bodyPr>
          <a:lstStyle/>
          <a:p>
            <a:pPr marL="358775" indent="-358775" algn="just"/>
            <a:r>
              <a:rPr lang="en-GB" sz="1600" dirty="0"/>
              <a:t>3D-printed prosthetics offer enhanced personalisation, affordability, and accessibility; however, evidence on their clinical-efficacy and effectiveness is lacking </a:t>
            </a:r>
            <a:r>
              <a:rPr lang="en-GB" sz="1600" dirty="0">
                <a:solidFill>
                  <a:schemeClr val="tx1">
                    <a:lumMod val="50000"/>
                    <a:lumOff val="50000"/>
                  </a:schemeClr>
                </a:solidFill>
              </a:rPr>
              <a:t>(Diment et al. </a:t>
            </a:r>
            <a:r>
              <a:rPr lang="en-GB" sz="1600" dirty="0" smtClean="0">
                <a:solidFill>
                  <a:schemeClr val="tx1">
                    <a:lumMod val="50000"/>
                    <a:lumOff val="50000"/>
                  </a:schemeClr>
                </a:solidFill>
              </a:rPr>
              <a:t>2017)</a:t>
            </a:r>
            <a:endParaRPr lang="en-GB" sz="1600" dirty="0">
              <a:solidFill>
                <a:schemeClr val="tx1">
                  <a:lumMod val="50000"/>
                  <a:lumOff val="50000"/>
                </a:schemeClr>
              </a:solidFill>
              <a:cs typeface="Arial" panose="020B0604020202020204" pitchFamily="34" charset="0"/>
            </a:endParaRPr>
          </a:p>
          <a:p>
            <a:pPr marL="0" indent="0" algn="just">
              <a:buNone/>
            </a:pPr>
            <a:endParaRPr lang="en-GB" sz="1000" dirty="0">
              <a:cs typeface="Arial" panose="020B0604020202020204" pitchFamily="34" charset="0"/>
            </a:endParaRPr>
          </a:p>
          <a:p>
            <a:pPr marL="358775" indent="-358775" algn="just"/>
            <a:r>
              <a:rPr lang="en-GB" sz="1600" dirty="0"/>
              <a:t>Need to evaluate functional performance in the final end-user’s setting, especially for affordable prostheses and/or in a resource-constrained setting</a:t>
            </a:r>
          </a:p>
          <a:p>
            <a:pPr marL="0" indent="0">
              <a:buNone/>
            </a:pPr>
            <a:endParaRPr lang="en-GB" sz="1000" dirty="0">
              <a:cs typeface="Arial" panose="020B0604020202020204" pitchFamily="34" charset="0"/>
            </a:endParaRPr>
          </a:p>
          <a:p>
            <a:pPr marL="358775" indent="-358775" algn="just"/>
            <a:r>
              <a:rPr lang="en-GB" sz="1600" dirty="0">
                <a:cs typeface="Arial" panose="020B0604020202020204" pitchFamily="34" charset="0"/>
              </a:rPr>
              <a:t>Functional outcome measures for prostheses:</a:t>
            </a:r>
          </a:p>
          <a:p>
            <a:pPr marL="758825" lvl="2" indent="-358775" algn="just">
              <a:buFont typeface="Courier New" panose="02070309020205020404" pitchFamily="49" charset="0"/>
              <a:buChar char="o"/>
            </a:pPr>
            <a:r>
              <a:rPr lang="en-GB" sz="1400" i="1" dirty="0">
                <a:cs typeface="Arial" panose="020B0604020202020204" pitchFamily="34" charset="0"/>
              </a:rPr>
              <a:t>Subjective</a:t>
            </a:r>
            <a:r>
              <a:rPr lang="en-GB" sz="1400" dirty="0">
                <a:cs typeface="Arial" panose="020B0604020202020204" pitchFamily="34" charset="0"/>
              </a:rPr>
              <a:t> </a:t>
            </a:r>
            <a:r>
              <a:rPr lang="en-GB" sz="1400" i="1" dirty="0">
                <a:cs typeface="Arial" panose="020B0604020202020204" pitchFamily="34" charset="0"/>
              </a:rPr>
              <a:t>measures</a:t>
            </a:r>
            <a:r>
              <a:rPr lang="en-GB" sz="1400" dirty="0">
                <a:cs typeface="Arial" panose="020B0604020202020204" pitchFamily="34" charset="0"/>
              </a:rPr>
              <a:t> (based on patient’s feedback, or clinician’s report and surveys)</a:t>
            </a:r>
            <a:endParaRPr lang="en-GB" sz="1600" baseline="30000" dirty="0">
              <a:cs typeface="Arial" panose="020B0604020202020204" pitchFamily="34" charset="0"/>
            </a:endParaRPr>
          </a:p>
          <a:p>
            <a:pPr marL="758825" lvl="2" indent="-358775" algn="just">
              <a:buFont typeface="Courier New" panose="02070309020205020404" pitchFamily="49" charset="0"/>
              <a:buChar char="o"/>
            </a:pPr>
            <a:r>
              <a:rPr lang="en-GB" sz="1400" i="1" dirty="0">
                <a:cs typeface="Arial" panose="020B0604020202020204" pitchFamily="34" charset="0"/>
              </a:rPr>
              <a:t>Objective measures</a:t>
            </a:r>
            <a:r>
              <a:rPr lang="en-GB" sz="1400" dirty="0">
                <a:cs typeface="Arial" panose="020B0604020202020204" pitchFamily="34" charset="0"/>
              </a:rPr>
              <a:t> (data generated using validated equipment &amp; standardised measurement protocols)</a:t>
            </a:r>
          </a:p>
          <a:p>
            <a:pPr marL="358775" indent="-358775" algn="just"/>
            <a:endParaRPr lang="en-GB" sz="1000" dirty="0">
              <a:cs typeface="Arial" panose="020B0604020202020204" pitchFamily="34" charset="0"/>
            </a:endParaRPr>
          </a:p>
          <a:p>
            <a:pPr marL="358775" indent="-358775" algn="just"/>
            <a:r>
              <a:rPr lang="en-GB" sz="1600" dirty="0">
                <a:cs typeface="Arial" panose="020B0604020202020204" pitchFamily="34" charset="0"/>
              </a:rPr>
              <a:t>Most objective tests assessing prosthetic skill are </a:t>
            </a:r>
            <a:r>
              <a:rPr lang="en-GB" sz="1600" i="1" dirty="0">
                <a:cs typeface="Arial" panose="020B0604020202020204" pitchFamily="34" charset="0"/>
              </a:rPr>
              <a:t>time-based</a:t>
            </a:r>
            <a:r>
              <a:rPr lang="en-GB" sz="1600" dirty="0">
                <a:solidFill>
                  <a:schemeClr val="tx1">
                    <a:lumMod val="50000"/>
                    <a:lumOff val="50000"/>
                  </a:schemeClr>
                </a:solidFill>
                <a:cs typeface="Arial" panose="020B0604020202020204" pitchFamily="34" charset="0"/>
              </a:rPr>
              <a:t> –</a:t>
            </a:r>
            <a:r>
              <a:rPr lang="en-GB" sz="1600" dirty="0">
                <a:cs typeface="Arial" panose="020B0604020202020204" pitchFamily="34" charset="0"/>
              </a:rPr>
              <a:t> (e.g. SHAP test, Box and Blocks test)</a:t>
            </a:r>
          </a:p>
          <a:p>
            <a:pPr marL="358775" indent="-358775" algn="just"/>
            <a:endParaRPr lang="en-GB" sz="1000" dirty="0">
              <a:cs typeface="Arial" panose="020B0604020202020204" pitchFamily="34" charset="0"/>
            </a:endParaRPr>
          </a:p>
          <a:p>
            <a:pPr marL="358775" indent="-358775" algn="just"/>
            <a:r>
              <a:rPr lang="en-GB" sz="1600" dirty="0">
                <a:cs typeface="Arial" panose="020B0604020202020204" pitchFamily="34" charset="0"/>
              </a:rPr>
              <a:t>No information on the </a:t>
            </a:r>
            <a:r>
              <a:rPr lang="en-GB" sz="1600" i="1" dirty="0">
                <a:cs typeface="Arial" panose="020B0604020202020204" pitchFamily="34" charset="0"/>
              </a:rPr>
              <a:t>quality</a:t>
            </a:r>
            <a:r>
              <a:rPr lang="en-GB" sz="1600" dirty="0">
                <a:cs typeface="Arial" panose="020B0604020202020204" pitchFamily="34" charset="0"/>
              </a:rPr>
              <a:t> of movement or the upper extremity (UE) movement patterns spatiotemporally</a:t>
            </a:r>
            <a:endParaRPr lang="en-GB" sz="1600" baseline="30000" dirty="0">
              <a:cs typeface="Arial" panose="020B0604020202020204" pitchFamily="34" charset="0"/>
            </a:endParaRPr>
          </a:p>
          <a:p>
            <a:pPr marL="358775" indent="-358775" algn="just"/>
            <a:endParaRPr lang="en-GB" sz="1000" dirty="0">
              <a:cs typeface="Arial" panose="020B0604020202020204" pitchFamily="34" charset="0"/>
            </a:endParaRPr>
          </a:p>
          <a:p>
            <a:pPr marL="358775" indent="-358775" algn="just"/>
            <a:r>
              <a:rPr lang="en-GB" sz="1600" dirty="0">
                <a:cs typeface="Arial" panose="020B0604020202020204" pitchFamily="34" charset="0"/>
              </a:rPr>
              <a:t>Motion capture </a:t>
            </a:r>
            <a:r>
              <a:rPr lang="en-GB" sz="1600" dirty="0"/>
              <a:t>(</a:t>
            </a:r>
            <a:r>
              <a:rPr lang="en-GB" sz="1600" dirty="0" err="1"/>
              <a:t>MoCap</a:t>
            </a:r>
            <a:r>
              <a:rPr lang="en-GB" sz="1600" dirty="0"/>
              <a:t>) </a:t>
            </a:r>
            <a:r>
              <a:rPr lang="en-GB" sz="1600" dirty="0">
                <a:cs typeface="Arial" panose="020B0604020202020204" pitchFamily="34" charset="0"/>
              </a:rPr>
              <a:t>based kinematic analysis could be a powerful complement to standardized and objective outcome measures </a:t>
            </a:r>
            <a:r>
              <a:rPr lang="en-GB" sz="1600" dirty="0">
                <a:solidFill>
                  <a:schemeClr val="tx1">
                    <a:lumMod val="50000"/>
                    <a:lumOff val="50000"/>
                  </a:schemeClr>
                </a:solidFill>
                <a:cs typeface="Arial" panose="020B0604020202020204" pitchFamily="34" charset="0"/>
              </a:rPr>
              <a:t>(</a:t>
            </a:r>
            <a:r>
              <a:rPr lang="en-GB" sz="1600" dirty="0" err="1">
                <a:solidFill>
                  <a:schemeClr val="tx1">
                    <a:lumMod val="50000"/>
                    <a:lumOff val="50000"/>
                  </a:schemeClr>
                </a:solidFill>
                <a:cs typeface="Arial" panose="020B0604020202020204" pitchFamily="34" charset="0"/>
              </a:rPr>
              <a:t>Heckathorne</a:t>
            </a:r>
            <a:r>
              <a:rPr lang="en-GB" sz="1600" dirty="0">
                <a:solidFill>
                  <a:schemeClr val="tx1">
                    <a:lumMod val="50000"/>
                    <a:lumOff val="50000"/>
                  </a:schemeClr>
                </a:solidFill>
                <a:cs typeface="Arial" panose="020B0604020202020204" pitchFamily="34" charset="0"/>
              </a:rPr>
              <a:t> &amp; Stine 2011; </a:t>
            </a:r>
            <a:r>
              <a:rPr lang="en-GB" sz="1600" dirty="0" err="1">
                <a:solidFill>
                  <a:schemeClr val="tx1">
                    <a:lumMod val="50000"/>
                    <a:lumOff val="50000"/>
                  </a:schemeClr>
                </a:solidFill>
                <a:cs typeface="Arial" panose="020B0604020202020204" pitchFamily="34" charset="0"/>
              </a:rPr>
              <a:t>Kyberd</a:t>
            </a:r>
            <a:r>
              <a:rPr lang="en-GB" sz="1600" dirty="0">
                <a:solidFill>
                  <a:schemeClr val="tx1">
                    <a:lumMod val="50000"/>
                    <a:lumOff val="50000"/>
                  </a:schemeClr>
                </a:solidFill>
                <a:cs typeface="Arial" panose="020B0604020202020204" pitchFamily="34" charset="0"/>
              </a:rPr>
              <a:t> et al. 2009)</a:t>
            </a:r>
          </a:p>
          <a:p>
            <a:pPr marL="358775" indent="-358775" algn="just"/>
            <a:endParaRPr lang="en-GB" sz="1000" dirty="0">
              <a:solidFill>
                <a:schemeClr val="tx1">
                  <a:lumMod val="50000"/>
                  <a:lumOff val="50000"/>
                </a:schemeClr>
              </a:solidFill>
              <a:cs typeface="Arial" panose="020B0604020202020204" pitchFamily="34" charset="0"/>
            </a:endParaRPr>
          </a:p>
          <a:p>
            <a:r>
              <a:rPr lang="en-GB" sz="1600" dirty="0"/>
              <a:t>Unfortunately, marker based </a:t>
            </a:r>
            <a:r>
              <a:rPr lang="en-GB" sz="1600" dirty="0" err="1"/>
              <a:t>MoCap</a:t>
            </a:r>
            <a:r>
              <a:rPr lang="en-GB" sz="1600" dirty="0"/>
              <a:t> systems (considered to be the ‘gold standard’) are generally not available in low-resource settings</a:t>
            </a:r>
          </a:p>
        </p:txBody>
      </p:sp>
      <p:sp>
        <p:nvSpPr>
          <p:cNvPr id="4" name="TextBox 3">
            <a:extLst>
              <a:ext uri="{FF2B5EF4-FFF2-40B4-BE49-F238E27FC236}">
                <a16:creationId xmlns:a16="http://schemas.microsoft.com/office/drawing/2014/main" id="{E227B9D8-CC98-4C2B-A792-97756C6BA0C2}"/>
              </a:ext>
            </a:extLst>
          </p:cNvPr>
          <p:cNvSpPr txBox="1"/>
          <p:nvPr/>
        </p:nvSpPr>
        <p:spPr>
          <a:xfrm>
            <a:off x="4009736" y="6599446"/>
            <a:ext cx="1143000" cy="261610"/>
          </a:xfrm>
          <a:prstGeom prst="rect">
            <a:avLst/>
          </a:prstGeom>
          <a:noFill/>
        </p:spPr>
        <p:txBody>
          <a:bodyPr wrap="square" rtlCol="0">
            <a:spAutoFit/>
          </a:bodyPr>
          <a:lstStyle/>
          <a:p>
            <a:pPr algn="ctr"/>
            <a:r>
              <a:rPr lang="en-GB" sz="1050" dirty="0">
                <a:solidFill>
                  <a:srgbClr val="002147"/>
                </a:solidFill>
              </a:rPr>
              <a:t>2 of 10</a:t>
            </a:r>
          </a:p>
        </p:txBody>
      </p:sp>
    </p:spTree>
    <p:extLst>
      <p:ext uri="{BB962C8B-B14F-4D97-AF65-F5344CB8AC3E}">
        <p14:creationId xmlns:p14="http://schemas.microsoft.com/office/powerpoint/2010/main" val="224127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08208F-315F-42A1-B16C-1DF2ACC965FE}"/>
              </a:ext>
            </a:extLst>
          </p:cNvPr>
          <p:cNvPicPr>
            <a:picLocks noChangeAspect="1"/>
          </p:cNvPicPr>
          <p:nvPr/>
        </p:nvPicPr>
        <p:blipFill>
          <a:blip r:embed="rId2"/>
          <a:stretch>
            <a:fillRect/>
          </a:stretch>
        </p:blipFill>
        <p:spPr>
          <a:xfrm>
            <a:off x="76202" y="1371602"/>
            <a:ext cx="5095875" cy="4410075"/>
          </a:xfrm>
          <a:prstGeom prst="rect">
            <a:avLst/>
          </a:prstGeom>
        </p:spPr>
      </p:pic>
      <p:pic>
        <p:nvPicPr>
          <p:cNvPr id="5" name="Content Placeholder 4">
            <a:extLst>
              <a:ext uri="{FF2B5EF4-FFF2-40B4-BE49-F238E27FC236}">
                <a16:creationId xmlns:a16="http://schemas.microsoft.com/office/drawing/2014/main" id="{379C3CC9-9E57-4651-95FF-D6F3A73D4532}"/>
              </a:ext>
            </a:extLst>
          </p:cNvPr>
          <p:cNvPicPr>
            <a:picLocks noGrp="1" noChangeAspect="1"/>
          </p:cNvPicPr>
          <p:nvPr>
            <p:ph idx="1"/>
          </p:nvPr>
        </p:nvPicPr>
        <p:blipFill>
          <a:blip r:embed="rId3"/>
          <a:stretch>
            <a:fillRect/>
          </a:stretch>
        </p:blipFill>
        <p:spPr>
          <a:xfrm>
            <a:off x="5257802" y="2286000"/>
            <a:ext cx="3821693" cy="3576638"/>
          </a:xfrm>
          <a:prstGeom prst="rect">
            <a:avLst/>
          </a:prstGeom>
        </p:spPr>
      </p:pic>
      <p:sp>
        <p:nvSpPr>
          <p:cNvPr id="6" name="Title 1">
            <a:extLst>
              <a:ext uri="{FF2B5EF4-FFF2-40B4-BE49-F238E27FC236}">
                <a16:creationId xmlns:a16="http://schemas.microsoft.com/office/drawing/2014/main" id="{F2796603-BEEA-4B50-8361-DC46FEEE1EC3}"/>
              </a:ext>
            </a:extLst>
          </p:cNvPr>
          <p:cNvSpPr txBox="1">
            <a:spLocks/>
          </p:cNvSpPr>
          <p:nvPr/>
        </p:nvSpPr>
        <p:spPr>
          <a:xfrm>
            <a:off x="609600" y="427038"/>
            <a:ext cx="8229600" cy="1143000"/>
          </a:xfrm>
          <a:prstGeom prst="rect">
            <a:avLst/>
          </a:prstGeom>
        </p:spPr>
        <p:txBody>
          <a:bodyPr/>
          <a:lstStyle>
            <a:lvl1pPr algn="l" defTabSz="914400" rtl="0" eaLnBrk="1" latinLnBrk="0" hangingPunct="1">
              <a:spcBef>
                <a:spcPct val="0"/>
              </a:spcBef>
              <a:buNone/>
              <a:defRPr sz="3200" b="1" i="0" kern="1200">
                <a:solidFill>
                  <a:srgbClr val="002147"/>
                </a:solidFill>
                <a:latin typeface="+mj-lt"/>
                <a:ea typeface="+mj-ea"/>
                <a:cs typeface="+mj-cs"/>
              </a:defRPr>
            </a:lvl1pPr>
          </a:lstStyle>
          <a:p>
            <a:r>
              <a:rPr lang="en-GB" dirty="0">
                <a:solidFill>
                  <a:srgbClr val="002060"/>
                </a:solidFill>
              </a:rPr>
              <a:t>Xsens MVN </a:t>
            </a:r>
            <a:r>
              <a:rPr lang="en-GB" dirty="0" err="1">
                <a:solidFill>
                  <a:srgbClr val="002060"/>
                </a:solidFill>
              </a:rPr>
              <a:t>Analyze</a:t>
            </a:r>
            <a:r>
              <a:rPr lang="en-GB" dirty="0">
                <a:solidFill>
                  <a:srgbClr val="002060"/>
                </a:solidFill>
              </a:rPr>
              <a:t> software</a:t>
            </a:r>
            <a:endParaRPr lang="en-GB" dirty="0"/>
          </a:p>
        </p:txBody>
      </p:sp>
      <p:sp>
        <p:nvSpPr>
          <p:cNvPr id="7" name="TextBox 6">
            <a:extLst>
              <a:ext uri="{FF2B5EF4-FFF2-40B4-BE49-F238E27FC236}">
                <a16:creationId xmlns:a16="http://schemas.microsoft.com/office/drawing/2014/main" id="{7C8291D9-2859-4B62-978A-41DFE2350502}"/>
              </a:ext>
            </a:extLst>
          </p:cNvPr>
          <p:cNvSpPr txBox="1"/>
          <p:nvPr/>
        </p:nvSpPr>
        <p:spPr>
          <a:xfrm>
            <a:off x="6133838" y="6472638"/>
            <a:ext cx="3007811" cy="385362"/>
          </a:xfrm>
          <a:prstGeom prst="rect">
            <a:avLst/>
          </a:prstGeom>
          <a:noFill/>
        </p:spPr>
        <p:txBody>
          <a:bodyPr wrap="none" rtlCol="0">
            <a:spAutoFit/>
          </a:bodyPr>
          <a:lstStyle/>
          <a:p>
            <a:r>
              <a:rPr lang="en-GB" sz="1904" dirty="0">
                <a:solidFill>
                  <a:schemeClr val="bg1">
                    <a:lumMod val="75000"/>
                  </a:schemeClr>
                </a:solidFill>
              </a:rPr>
              <a:t>Images from Xsens/AnyBody</a:t>
            </a:r>
          </a:p>
        </p:txBody>
      </p:sp>
    </p:spTree>
    <p:extLst>
      <p:ext uri="{BB962C8B-B14F-4D97-AF65-F5344CB8AC3E}">
        <p14:creationId xmlns:p14="http://schemas.microsoft.com/office/powerpoint/2010/main" val="2437305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3C2C6-F02C-4274-88EE-C321BD37FDC3}"/>
              </a:ext>
            </a:extLst>
          </p:cNvPr>
          <p:cNvSpPr>
            <a:spLocks noGrp="1"/>
          </p:cNvSpPr>
          <p:nvPr>
            <p:ph type="title"/>
          </p:nvPr>
        </p:nvSpPr>
        <p:spPr/>
        <p:txBody>
          <a:bodyPr/>
          <a:lstStyle/>
          <a:p>
            <a:r>
              <a:rPr lang="en-GB" dirty="0"/>
              <a:t>Introduction (Continued)</a:t>
            </a:r>
          </a:p>
        </p:txBody>
      </p:sp>
      <p:sp>
        <p:nvSpPr>
          <p:cNvPr id="3" name="Content Placeholder 2">
            <a:extLst>
              <a:ext uri="{FF2B5EF4-FFF2-40B4-BE49-F238E27FC236}">
                <a16:creationId xmlns:a16="http://schemas.microsoft.com/office/drawing/2014/main" id="{7EEA05DE-0AB3-4AC6-9A68-2D60C2CF798E}"/>
              </a:ext>
            </a:extLst>
          </p:cNvPr>
          <p:cNvSpPr>
            <a:spLocks noGrp="1"/>
          </p:cNvSpPr>
          <p:nvPr>
            <p:ph idx="1"/>
          </p:nvPr>
        </p:nvSpPr>
        <p:spPr>
          <a:xfrm>
            <a:off x="457200" y="1371600"/>
            <a:ext cx="8001000" cy="5442480"/>
          </a:xfrm>
        </p:spPr>
        <p:txBody>
          <a:bodyPr>
            <a:normAutofit/>
          </a:bodyPr>
          <a:lstStyle/>
          <a:p>
            <a:pPr marL="358775" indent="-358775" algn="just"/>
            <a:r>
              <a:rPr lang="en-GB" sz="1600" dirty="0">
                <a:cs typeface="Arial" panose="020B0604020202020204" pitchFamily="34" charset="0"/>
              </a:rPr>
              <a:t>Inertial sensor based </a:t>
            </a:r>
            <a:r>
              <a:rPr lang="en-GB" sz="1600" dirty="0" err="1">
                <a:cs typeface="Arial" panose="020B0604020202020204" pitchFamily="34" charset="0"/>
              </a:rPr>
              <a:t>MoCap</a:t>
            </a:r>
            <a:r>
              <a:rPr lang="en-GB" sz="1600" dirty="0">
                <a:cs typeface="Arial" panose="020B0604020202020204" pitchFamily="34" charset="0"/>
              </a:rPr>
              <a:t> systems </a:t>
            </a:r>
            <a:r>
              <a:rPr lang="en-GB" sz="1600" dirty="0">
                <a:cs typeface="Arial" panose="020B0604020202020204" pitchFamily="34" charset="0"/>
                <a:sym typeface="Wingdings" panose="05000000000000000000" pitchFamily="2" charset="2"/>
              </a:rPr>
              <a:t> p</a:t>
            </a:r>
            <a:r>
              <a:rPr lang="en-GB" sz="1600" dirty="0">
                <a:cs typeface="Arial" panose="020B0604020202020204" pitchFamily="34" charset="0"/>
              </a:rPr>
              <a:t>ortable and less costly; viable alternative to marker based </a:t>
            </a:r>
            <a:r>
              <a:rPr lang="en-GB" sz="1600" dirty="0" err="1">
                <a:cs typeface="Arial" panose="020B0604020202020204" pitchFamily="34" charset="0"/>
              </a:rPr>
              <a:t>MoCap</a:t>
            </a:r>
            <a:r>
              <a:rPr lang="en-GB" sz="1600" dirty="0">
                <a:cs typeface="Arial" panose="020B0604020202020204" pitchFamily="34" charset="0"/>
              </a:rPr>
              <a:t> systems </a:t>
            </a:r>
            <a:r>
              <a:rPr lang="en-GB" sz="1600" dirty="0">
                <a:solidFill>
                  <a:schemeClr val="tx1">
                    <a:lumMod val="50000"/>
                    <a:lumOff val="50000"/>
                  </a:schemeClr>
                </a:solidFill>
                <a:cs typeface="Arial" panose="020B0604020202020204" pitchFamily="34" charset="0"/>
              </a:rPr>
              <a:t>(Zhou &amp; Hu 2008; </a:t>
            </a:r>
            <a:r>
              <a:rPr lang="en-GB" sz="1600" dirty="0">
                <a:solidFill>
                  <a:schemeClr val="tx1">
                    <a:lumMod val="50000"/>
                    <a:lumOff val="50000"/>
                  </a:schemeClr>
                </a:solidFill>
                <a:cs typeface="Arial" panose="020B0604020202020204" pitchFamily="34" charset="0"/>
              </a:rPr>
              <a:t>Nagaraja et al. 2019).</a:t>
            </a:r>
          </a:p>
          <a:p>
            <a:pPr marL="358775" indent="-358775" algn="just"/>
            <a:endParaRPr lang="en-GB" sz="1600" dirty="0"/>
          </a:p>
          <a:p>
            <a:pPr marL="358775" indent="-358775" algn="just"/>
            <a:r>
              <a:rPr lang="en-GB" sz="1600" dirty="0"/>
              <a:t>Analysis of </a:t>
            </a:r>
            <a:r>
              <a:rPr lang="en-GB" sz="1600" dirty="0" err="1"/>
              <a:t>MoCap</a:t>
            </a:r>
            <a:r>
              <a:rPr lang="en-GB" sz="1600" dirty="0"/>
              <a:t> data requires coding skills in computing languages that an average clinician might be unfamiliar with. </a:t>
            </a:r>
          </a:p>
          <a:p>
            <a:pPr marL="358775" indent="-358775" algn="just"/>
            <a:endParaRPr lang="en-GB" sz="1600" dirty="0"/>
          </a:p>
          <a:p>
            <a:pPr marL="358775" indent="-358775" algn="just"/>
            <a:r>
              <a:rPr lang="en-GB" sz="1600" dirty="0"/>
              <a:t>Opensource applications and libraries </a:t>
            </a:r>
            <a:r>
              <a:rPr lang="en-GB" sz="1600" dirty="0">
                <a:sym typeface="Wingdings" panose="05000000000000000000" pitchFamily="2" charset="2"/>
              </a:rPr>
              <a:t> </a:t>
            </a:r>
            <a:r>
              <a:rPr lang="en-GB" sz="1600" dirty="0"/>
              <a:t>for marker based </a:t>
            </a:r>
            <a:r>
              <a:rPr lang="en-GB" sz="1600" dirty="0" err="1"/>
              <a:t>MoCap</a:t>
            </a:r>
            <a:r>
              <a:rPr lang="en-GB" sz="1600" dirty="0"/>
              <a:t> data, e.g., </a:t>
            </a:r>
            <a:r>
              <a:rPr lang="en-GB" sz="1600" dirty="0" err="1"/>
              <a:t>MoKKa</a:t>
            </a:r>
            <a:r>
              <a:rPr lang="en-GB" sz="1600" dirty="0"/>
              <a:t>, Biomechanical </a:t>
            </a:r>
            <a:r>
              <a:rPr lang="en-GB" sz="1600" dirty="0" err="1"/>
              <a:t>ToolKit</a:t>
            </a:r>
            <a:r>
              <a:rPr lang="en-GB" sz="1600" dirty="0"/>
              <a:t>, </a:t>
            </a:r>
            <a:r>
              <a:rPr lang="en-GB" sz="1600" dirty="0" err="1"/>
              <a:t>biomechZoo</a:t>
            </a:r>
            <a:r>
              <a:rPr lang="en-GB" sz="1600" dirty="0"/>
              <a:t>, </a:t>
            </a:r>
            <a:r>
              <a:rPr lang="en-GB" sz="1600" dirty="0" err="1"/>
              <a:t>GaitViewer</a:t>
            </a:r>
            <a:r>
              <a:rPr lang="en-GB" sz="1600" dirty="0"/>
              <a:t>, C3Dserver, </a:t>
            </a:r>
            <a:r>
              <a:rPr lang="en-GB" sz="1600" dirty="0" err="1"/>
              <a:t>MOtoNMS</a:t>
            </a:r>
            <a:r>
              <a:rPr lang="en-GB" sz="1600" dirty="0"/>
              <a:t>, </a:t>
            </a:r>
            <a:r>
              <a:rPr lang="en-GB" sz="1600" dirty="0" err="1"/>
              <a:t>pyCGM</a:t>
            </a:r>
            <a:r>
              <a:rPr lang="en-GB" sz="1600" dirty="0"/>
              <a:t>, etc. </a:t>
            </a:r>
          </a:p>
          <a:p>
            <a:pPr marL="358775" indent="-358775" algn="just"/>
            <a:endParaRPr lang="en-GB" sz="1600" dirty="0"/>
          </a:p>
          <a:p>
            <a:pPr marL="358775" indent="-358775" algn="just"/>
            <a:r>
              <a:rPr lang="en-GB" sz="1600" b="1" dirty="0"/>
              <a:t>Motion Capture Analysis &amp; Plotting Assistant (MCAPA)</a:t>
            </a:r>
            <a:r>
              <a:rPr lang="en-GB" sz="1600" baseline="30000" dirty="0"/>
              <a:t>1</a:t>
            </a:r>
            <a:r>
              <a:rPr lang="en-GB" sz="1600" dirty="0"/>
              <a:t> developed to offer an opensource framework for post-processing, visualisation, and interpretation of inertial-sensor-based </a:t>
            </a:r>
            <a:r>
              <a:rPr lang="en-GB" sz="1600" dirty="0" err="1"/>
              <a:t>MoCap</a:t>
            </a:r>
            <a:r>
              <a:rPr lang="en-GB" sz="1600" dirty="0"/>
              <a:t> data for user-friendly analyses</a:t>
            </a:r>
            <a:r>
              <a:rPr lang="en-GB" sz="1600" baseline="30000" dirty="0"/>
              <a:t>1</a:t>
            </a:r>
            <a:r>
              <a:rPr lang="en-GB" sz="1600" dirty="0"/>
              <a:t> (especially in the field of prosthetic arms) </a:t>
            </a:r>
            <a:r>
              <a:rPr lang="en-GB" sz="1600" dirty="0">
                <a:solidFill>
                  <a:schemeClr val="tx1">
                    <a:lumMod val="50000"/>
                    <a:lumOff val="50000"/>
                  </a:schemeClr>
                </a:solidFill>
              </a:rPr>
              <a:t>(Cheng et al. 2019).</a:t>
            </a:r>
          </a:p>
          <a:p>
            <a:pPr marL="358775" indent="-358775" algn="just"/>
            <a:endParaRPr lang="en-GB" sz="1600" dirty="0"/>
          </a:p>
          <a:p>
            <a:pPr marL="358775" indent="-358775" algn="just"/>
            <a:r>
              <a:rPr lang="en-GB" sz="1600" b="1" u="sng" dirty="0"/>
              <a:t>Objective</a:t>
            </a:r>
            <a:r>
              <a:rPr lang="en-GB" sz="1600" dirty="0"/>
              <a:t>: The current study presents an updated version of MCAPA, i.e. MCAPA v2.0 that incorporates *.C3D data compatibility, in hope of </a:t>
            </a:r>
            <a:r>
              <a:rPr lang="en-GB" sz="1600" dirty="0" smtClean="0"/>
              <a:t>standardising </a:t>
            </a:r>
            <a:r>
              <a:rPr lang="en-GB" sz="1600" dirty="0"/>
              <a:t>testing methods. </a:t>
            </a:r>
            <a:endParaRPr lang="en-GB" sz="1600" dirty="0">
              <a:solidFill>
                <a:schemeClr val="tx1">
                  <a:lumMod val="50000"/>
                  <a:lumOff val="50000"/>
                </a:schemeClr>
              </a:solidFill>
            </a:endParaRPr>
          </a:p>
          <a:p>
            <a:pPr marL="358775" indent="-358775" algn="just"/>
            <a:endParaRPr lang="en-GB" sz="1600" dirty="0">
              <a:solidFill>
                <a:schemeClr val="tx1">
                  <a:lumMod val="50000"/>
                  <a:lumOff val="50000"/>
                </a:schemeClr>
              </a:solidFill>
            </a:endParaRPr>
          </a:p>
          <a:p>
            <a:pPr marL="358775" indent="-358775" algn="just"/>
            <a:endParaRPr lang="en-GB" sz="1600" dirty="0">
              <a:solidFill>
                <a:schemeClr val="tx1">
                  <a:lumMod val="50000"/>
                  <a:lumOff val="50000"/>
                </a:schemeClr>
              </a:solidFill>
            </a:endParaRPr>
          </a:p>
          <a:p>
            <a:pPr marL="0" indent="0" algn="just">
              <a:buNone/>
            </a:pPr>
            <a:r>
              <a:rPr lang="en-GB" sz="1100" dirty="0">
                <a:solidFill>
                  <a:schemeClr val="tx1">
                    <a:lumMod val="50000"/>
                    <a:lumOff val="50000"/>
                  </a:schemeClr>
                </a:solidFill>
              </a:rPr>
              <a:t>(Note: The C3D format is a public domain, binary file format that is used in Biomechanics, Animation, and Gait Analysis laboratories to record synchronised 3D and </a:t>
            </a:r>
            <a:r>
              <a:rPr lang="en-GB" sz="1100" dirty="0" err="1">
                <a:solidFill>
                  <a:schemeClr val="tx1">
                    <a:lumMod val="50000"/>
                    <a:lumOff val="50000"/>
                  </a:schemeClr>
                </a:solidFill>
              </a:rPr>
              <a:t>analog</a:t>
            </a:r>
            <a:r>
              <a:rPr lang="en-GB" sz="1100" dirty="0">
                <a:solidFill>
                  <a:schemeClr val="tx1">
                    <a:lumMod val="50000"/>
                    <a:lumOff val="50000"/>
                  </a:schemeClr>
                </a:solidFill>
              </a:rPr>
              <a:t> data.)</a:t>
            </a:r>
            <a:endParaRPr lang="en-GB" sz="1100" dirty="0">
              <a:solidFill>
                <a:schemeClr val="tx1">
                  <a:lumMod val="50000"/>
                  <a:lumOff val="50000"/>
                </a:schemeClr>
              </a:solidFill>
              <a:cs typeface="Arial" panose="020B0604020202020204" pitchFamily="34" charset="0"/>
            </a:endParaRPr>
          </a:p>
        </p:txBody>
      </p:sp>
      <p:sp>
        <p:nvSpPr>
          <p:cNvPr id="9" name="TextBox 8">
            <a:extLst>
              <a:ext uri="{FF2B5EF4-FFF2-40B4-BE49-F238E27FC236}">
                <a16:creationId xmlns:a16="http://schemas.microsoft.com/office/drawing/2014/main" id="{CFCD1394-0E1F-4838-A924-F1599C2014B5}"/>
              </a:ext>
            </a:extLst>
          </p:cNvPr>
          <p:cNvSpPr txBox="1"/>
          <p:nvPr/>
        </p:nvSpPr>
        <p:spPr>
          <a:xfrm>
            <a:off x="4009736" y="6599446"/>
            <a:ext cx="1143000" cy="261610"/>
          </a:xfrm>
          <a:prstGeom prst="rect">
            <a:avLst/>
          </a:prstGeom>
          <a:noFill/>
        </p:spPr>
        <p:txBody>
          <a:bodyPr wrap="square" rtlCol="0">
            <a:spAutoFit/>
          </a:bodyPr>
          <a:lstStyle/>
          <a:p>
            <a:pPr algn="ctr"/>
            <a:r>
              <a:rPr lang="en-GB" sz="1050" dirty="0">
                <a:solidFill>
                  <a:srgbClr val="002147"/>
                </a:solidFill>
              </a:rPr>
              <a:t>3 of 10</a:t>
            </a:r>
          </a:p>
        </p:txBody>
      </p:sp>
    </p:spTree>
    <p:extLst>
      <p:ext uri="{BB962C8B-B14F-4D97-AF65-F5344CB8AC3E}">
        <p14:creationId xmlns:p14="http://schemas.microsoft.com/office/powerpoint/2010/main" val="2469471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GB" dirty="0"/>
              <a:t>Methods</a:t>
            </a:r>
          </a:p>
        </p:txBody>
      </p:sp>
      <p:sp>
        <p:nvSpPr>
          <p:cNvPr id="3" name="Content Placeholder 2"/>
          <p:cNvSpPr>
            <a:spLocks noGrp="1"/>
          </p:cNvSpPr>
          <p:nvPr>
            <p:ph idx="1"/>
          </p:nvPr>
        </p:nvSpPr>
        <p:spPr>
          <a:xfrm>
            <a:off x="455127" y="1193448"/>
            <a:ext cx="8307518" cy="5207352"/>
          </a:xfrm>
        </p:spPr>
        <p:txBody>
          <a:bodyPr>
            <a:noAutofit/>
          </a:bodyPr>
          <a:lstStyle/>
          <a:p>
            <a:pPr marL="360363" indent="-360363" algn="just">
              <a:buClr>
                <a:srgbClr val="002147"/>
              </a:buClr>
            </a:pPr>
            <a:r>
              <a:rPr lang="en-GB" sz="1400" b="1" dirty="0"/>
              <a:t>MCAPA 2.0</a:t>
            </a:r>
            <a:r>
              <a:rPr lang="en-GB" sz="1400" dirty="0"/>
              <a:t> (</a:t>
            </a:r>
            <a:r>
              <a:rPr lang="en-GB" sz="1400" dirty="0">
                <a:hlinkClick r:id="rId3"/>
              </a:rPr>
              <a:t>https://github.com/runbei/mcapa</a:t>
            </a:r>
            <a:r>
              <a:rPr lang="en-GB" sz="1400" dirty="0"/>
              <a:t>) is coded in MATLAB® R2018a and compiled as a standalone executable application powered by MATLAB® Runtime. </a:t>
            </a:r>
          </a:p>
          <a:p>
            <a:pPr marL="0" indent="0" algn="just">
              <a:buClr>
                <a:srgbClr val="002147"/>
              </a:buClr>
              <a:buNone/>
            </a:pPr>
            <a:endParaRPr lang="en-GB" sz="1100" dirty="0"/>
          </a:p>
          <a:p>
            <a:pPr marL="360363" indent="-360363" algn="just">
              <a:buClr>
                <a:srgbClr val="002147"/>
              </a:buClr>
            </a:pPr>
            <a:r>
              <a:rPr lang="en-GB" sz="1400" dirty="0"/>
              <a:t>Following </a:t>
            </a:r>
            <a:r>
              <a:rPr lang="en-GB" sz="1400" dirty="0" err="1"/>
              <a:t>MoCap</a:t>
            </a:r>
            <a:r>
              <a:rPr lang="en-GB" sz="1400" dirty="0"/>
              <a:t> for a selected functional task execution using a full-body Xsens system via MVN </a:t>
            </a:r>
            <a:r>
              <a:rPr lang="en-GB" sz="1400" dirty="0" err="1"/>
              <a:t>Analyze</a:t>
            </a:r>
            <a:r>
              <a:rPr lang="en-GB" sz="1400" dirty="0"/>
              <a:t> 2018 software, this data is exported as a *.MVNX file. </a:t>
            </a:r>
          </a:p>
          <a:p>
            <a:pPr marL="360363" indent="-360363" algn="just">
              <a:buClr>
                <a:srgbClr val="002147"/>
              </a:buClr>
            </a:pPr>
            <a:endParaRPr lang="en-GB" sz="1100" dirty="0"/>
          </a:p>
          <a:p>
            <a:pPr marL="360363" indent="-360363" algn="just">
              <a:buClr>
                <a:srgbClr val="002147"/>
              </a:buClr>
            </a:pPr>
            <a:r>
              <a:rPr lang="en-GB" sz="1400" dirty="0"/>
              <a:t>Similarly, after concurrent </a:t>
            </a:r>
            <a:r>
              <a:rPr lang="en-GB" sz="1400" dirty="0" err="1"/>
              <a:t>MoCap</a:t>
            </a:r>
            <a:r>
              <a:rPr lang="en-GB" sz="1400" dirty="0"/>
              <a:t> for the same functional task execution using a full-body Plug-in Gait marker (PGM) protocol via Vicon </a:t>
            </a:r>
            <a:r>
              <a:rPr lang="en-GB" sz="1400" dirty="0" smtClean="0"/>
              <a:t>Nexus™ </a:t>
            </a:r>
            <a:r>
              <a:rPr lang="en-GB" sz="1400" dirty="0"/>
              <a:t>2.8 software, this data is exported as a *.C3D file. </a:t>
            </a:r>
          </a:p>
          <a:p>
            <a:pPr marL="360363" indent="-360363" algn="just">
              <a:buClr>
                <a:srgbClr val="002147"/>
              </a:buClr>
            </a:pPr>
            <a:endParaRPr lang="en-GB" sz="1100" dirty="0"/>
          </a:p>
          <a:p>
            <a:pPr marL="360363" indent="-360363" algn="just">
              <a:buClr>
                <a:srgbClr val="002147"/>
              </a:buClr>
            </a:pPr>
            <a:r>
              <a:rPr lang="en-GB" sz="1400" dirty="0"/>
              <a:t>Both filetypes (i.e. *.MVNX and *.C3D) are compatible with our latest version of the app.  (*.C3D support through Functions from </a:t>
            </a:r>
            <a:r>
              <a:rPr lang="en-GB" sz="1400" i="1" dirty="0" smtClean="0"/>
              <a:t>Biomechanical Toolkit </a:t>
            </a:r>
            <a:r>
              <a:rPr lang="en-GB" sz="1400" dirty="0" smtClean="0"/>
              <a:t>(</a:t>
            </a:r>
            <a:r>
              <a:rPr lang="en-GB" sz="1400" dirty="0" err="1" smtClean="0"/>
              <a:t>BTk</a:t>
            </a:r>
            <a:r>
              <a:rPr lang="en-GB" sz="1400" dirty="0" smtClean="0"/>
              <a:t>) </a:t>
            </a:r>
            <a:r>
              <a:rPr lang="en-GB" sz="1400" dirty="0"/>
              <a:t>library </a:t>
            </a:r>
            <a:r>
              <a:rPr lang="en-GB" sz="1400" dirty="0" smtClean="0">
                <a:solidFill>
                  <a:schemeClr val="bg1">
                    <a:lumMod val="50000"/>
                  </a:schemeClr>
                </a:solidFill>
              </a:rPr>
              <a:t>(Barre &amp; Armand 2014)</a:t>
            </a:r>
            <a:r>
              <a:rPr lang="en-GB" sz="1400" dirty="0" smtClean="0"/>
              <a:t>)</a:t>
            </a:r>
            <a:endParaRPr lang="en-GB" sz="1400" dirty="0"/>
          </a:p>
          <a:p>
            <a:pPr marL="360363" indent="-360363" algn="just">
              <a:buClr>
                <a:srgbClr val="002147"/>
              </a:buClr>
            </a:pPr>
            <a:endParaRPr lang="en-GB" sz="1100" dirty="0"/>
          </a:p>
          <a:p>
            <a:pPr marL="360363" indent="-360363" algn="just">
              <a:buClr>
                <a:srgbClr val="002147"/>
              </a:buClr>
            </a:pPr>
            <a:r>
              <a:rPr lang="en-GB" sz="1400" dirty="0"/>
              <a:t>Joint angles provided by the MVN biomechanical model are calculated per Z-X-Y Euler angle sequence following </a:t>
            </a:r>
            <a:r>
              <a:rPr lang="en-GB" sz="1400" i="1" dirty="0"/>
              <a:t>ISB guidelines </a:t>
            </a:r>
            <a:r>
              <a:rPr lang="en-GB" sz="1400" dirty="0">
                <a:solidFill>
                  <a:schemeClr val="bg1">
                    <a:lumMod val="50000"/>
                  </a:schemeClr>
                </a:solidFill>
              </a:rPr>
              <a:t>(Wu et al. 2005)</a:t>
            </a:r>
            <a:r>
              <a:rPr lang="en-GB" sz="1400" dirty="0"/>
              <a:t> which can be </a:t>
            </a:r>
            <a:r>
              <a:rPr lang="en-CA" sz="1400" dirty="0" smtClean="0"/>
              <a:t>analysed</a:t>
            </a:r>
            <a:r>
              <a:rPr lang="en-GB" sz="1400" dirty="0" smtClean="0"/>
              <a:t> </a:t>
            </a:r>
            <a:r>
              <a:rPr lang="en-GB" sz="1400" dirty="0"/>
              <a:t>using MCAPA, facilitating an array of qualitative and quantitative assessments. </a:t>
            </a:r>
          </a:p>
          <a:p>
            <a:pPr marL="360363" indent="-360363" algn="just">
              <a:buClr>
                <a:srgbClr val="002147"/>
              </a:buClr>
            </a:pPr>
            <a:endParaRPr lang="en-GB" sz="1100" dirty="0"/>
          </a:p>
          <a:p>
            <a:pPr marL="360363" indent="-360363" algn="just">
              <a:buClr>
                <a:srgbClr val="002147"/>
              </a:buClr>
            </a:pPr>
            <a:r>
              <a:rPr lang="en-GB" sz="1400" dirty="0" smtClean="0"/>
              <a:t>PGM </a:t>
            </a:r>
            <a:r>
              <a:rPr lang="en-GB" sz="1400" dirty="0"/>
              <a:t>model </a:t>
            </a:r>
            <a:r>
              <a:rPr lang="en-GB" sz="1400" dirty="0">
                <a:solidFill>
                  <a:schemeClr val="bg1">
                    <a:lumMod val="50000"/>
                  </a:schemeClr>
                </a:solidFill>
              </a:rPr>
              <a:t>(Vicon Plug-in Gait 2010) </a:t>
            </a:r>
            <a:r>
              <a:rPr lang="en-GB" sz="1400" dirty="0"/>
              <a:t>provides joint angle outputs based on a proprietary model that does not follow ISB Guidelines</a:t>
            </a:r>
            <a:r>
              <a:rPr lang="en-GB" sz="1400" baseline="30000" dirty="0"/>
              <a:t>2</a:t>
            </a:r>
            <a:r>
              <a:rPr lang="en-GB" sz="1400" dirty="0"/>
              <a:t>. </a:t>
            </a:r>
          </a:p>
          <a:p>
            <a:pPr marL="360363" indent="-360363" algn="just">
              <a:buClr>
                <a:srgbClr val="002147"/>
              </a:buClr>
            </a:pPr>
            <a:endParaRPr lang="en-GB" sz="1100" dirty="0"/>
          </a:p>
          <a:p>
            <a:pPr marL="360363" indent="-360363" algn="just">
              <a:buClr>
                <a:srgbClr val="002147"/>
              </a:buClr>
            </a:pPr>
            <a:r>
              <a:rPr lang="en-GB" sz="1400" dirty="0"/>
              <a:t>However, this package helps establish equivalence in the joint coordinate system (JCS) between the two models and converts the PGM outputs to match the Euler sequence followed by the Xsens MVN model and consequently the ISB Guidelines.</a:t>
            </a:r>
          </a:p>
          <a:p>
            <a:pPr marL="360363" indent="-360363" algn="just">
              <a:buClr>
                <a:srgbClr val="002147"/>
              </a:buClr>
            </a:pPr>
            <a:endParaRPr lang="en-GB" sz="1400" dirty="0"/>
          </a:p>
        </p:txBody>
      </p:sp>
      <p:sp>
        <p:nvSpPr>
          <p:cNvPr id="41" name="TextBox 40">
            <a:extLst>
              <a:ext uri="{FF2B5EF4-FFF2-40B4-BE49-F238E27FC236}">
                <a16:creationId xmlns:a16="http://schemas.microsoft.com/office/drawing/2014/main" id="{BFFF078D-9ED4-48B8-9465-46C2D4964CDB}"/>
              </a:ext>
            </a:extLst>
          </p:cNvPr>
          <p:cNvSpPr txBox="1"/>
          <p:nvPr/>
        </p:nvSpPr>
        <p:spPr>
          <a:xfrm>
            <a:off x="4009736" y="6599446"/>
            <a:ext cx="1143000" cy="261610"/>
          </a:xfrm>
          <a:prstGeom prst="rect">
            <a:avLst/>
          </a:prstGeom>
          <a:noFill/>
        </p:spPr>
        <p:txBody>
          <a:bodyPr wrap="square" rtlCol="0">
            <a:spAutoFit/>
          </a:bodyPr>
          <a:lstStyle/>
          <a:p>
            <a:pPr algn="ctr"/>
            <a:r>
              <a:rPr lang="en-GB" sz="1050" dirty="0">
                <a:solidFill>
                  <a:srgbClr val="002147"/>
                </a:solidFill>
              </a:rPr>
              <a:t>4 of 10</a:t>
            </a:r>
          </a:p>
        </p:txBody>
      </p:sp>
    </p:spTree>
    <p:extLst>
      <p:ext uri="{BB962C8B-B14F-4D97-AF65-F5344CB8AC3E}">
        <p14:creationId xmlns:p14="http://schemas.microsoft.com/office/powerpoint/2010/main" val="1209325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381999" cy="1143000"/>
          </a:xfrm>
          <a:noFill/>
        </p:spPr>
        <p:txBody>
          <a:bodyPr/>
          <a:lstStyle/>
          <a:p>
            <a:r>
              <a:rPr lang="en-GB" dirty="0"/>
              <a:t>Motion Capture Analysis &amp; Plotting Assistant 2.0</a:t>
            </a:r>
          </a:p>
        </p:txBody>
      </p:sp>
      <p:sp>
        <p:nvSpPr>
          <p:cNvPr id="41" name="TextBox 40">
            <a:extLst>
              <a:ext uri="{FF2B5EF4-FFF2-40B4-BE49-F238E27FC236}">
                <a16:creationId xmlns:a16="http://schemas.microsoft.com/office/drawing/2014/main" id="{BFFF078D-9ED4-48B8-9465-46C2D4964CDB}"/>
              </a:ext>
            </a:extLst>
          </p:cNvPr>
          <p:cNvSpPr txBox="1"/>
          <p:nvPr/>
        </p:nvSpPr>
        <p:spPr>
          <a:xfrm>
            <a:off x="4009736" y="6599446"/>
            <a:ext cx="1143000" cy="261610"/>
          </a:xfrm>
          <a:prstGeom prst="rect">
            <a:avLst/>
          </a:prstGeom>
          <a:noFill/>
        </p:spPr>
        <p:txBody>
          <a:bodyPr wrap="square" rtlCol="0">
            <a:spAutoFit/>
          </a:bodyPr>
          <a:lstStyle/>
          <a:p>
            <a:pPr algn="ctr"/>
            <a:r>
              <a:rPr lang="en-GB" sz="1050" dirty="0">
                <a:solidFill>
                  <a:srgbClr val="002147"/>
                </a:solidFill>
              </a:rPr>
              <a:t>5 of 10</a:t>
            </a:r>
          </a:p>
        </p:txBody>
      </p:sp>
      <p:pic>
        <p:nvPicPr>
          <p:cNvPr id="14" name="Picture 13">
            <a:extLst>
              <a:ext uri="{FF2B5EF4-FFF2-40B4-BE49-F238E27FC236}">
                <a16:creationId xmlns:a16="http://schemas.microsoft.com/office/drawing/2014/main" id="{EA7E4316-493E-45D9-A4BC-ACD11C726E80}"/>
              </a:ext>
            </a:extLst>
          </p:cNvPr>
          <p:cNvPicPr>
            <a:picLocks noChangeAspect="1"/>
          </p:cNvPicPr>
          <p:nvPr/>
        </p:nvPicPr>
        <p:blipFill>
          <a:blip r:embed="rId3"/>
          <a:stretch>
            <a:fillRect/>
          </a:stretch>
        </p:blipFill>
        <p:spPr>
          <a:xfrm>
            <a:off x="3062611" y="3690871"/>
            <a:ext cx="5777124" cy="2359612"/>
          </a:xfrm>
          <a:prstGeom prst="rect">
            <a:avLst/>
          </a:prstGeom>
        </p:spPr>
      </p:pic>
      <p:pic>
        <p:nvPicPr>
          <p:cNvPr id="7" name="Picture 6">
            <a:extLst>
              <a:ext uri="{FF2B5EF4-FFF2-40B4-BE49-F238E27FC236}">
                <a16:creationId xmlns:a16="http://schemas.microsoft.com/office/drawing/2014/main" id="{5DD04C8E-8AB6-4C1B-A73E-CF4FCC256D20}"/>
              </a:ext>
            </a:extLst>
          </p:cNvPr>
          <p:cNvPicPr>
            <a:picLocks noChangeAspect="1"/>
          </p:cNvPicPr>
          <p:nvPr/>
        </p:nvPicPr>
        <p:blipFill>
          <a:blip r:embed="rId4"/>
          <a:stretch>
            <a:fillRect/>
          </a:stretch>
        </p:blipFill>
        <p:spPr>
          <a:xfrm>
            <a:off x="457201" y="1390744"/>
            <a:ext cx="5958973" cy="2438870"/>
          </a:xfrm>
          <a:prstGeom prst="rect">
            <a:avLst/>
          </a:prstGeom>
        </p:spPr>
      </p:pic>
    </p:spTree>
    <p:extLst>
      <p:ext uri="{BB962C8B-B14F-4D97-AF65-F5344CB8AC3E}">
        <p14:creationId xmlns:p14="http://schemas.microsoft.com/office/powerpoint/2010/main" val="30621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MCAPA 2.0 App -- Video Demo</a:t>
            </a:r>
          </a:p>
        </p:txBody>
      </p:sp>
      <p:sp>
        <p:nvSpPr>
          <p:cNvPr id="10" name="TextBox 9">
            <a:extLst>
              <a:ext uri="{FF2B5EF4-FFF2-40B4-BE49-F238E27FC236}">
                <a16:creationId xmlns:a16="http://schemas.microsoft.com/office/drawing/2014/main" id="{B101B44B-001C-400F-B20E-2D9378AB33AF}"/>
              </a:ext>
            </a:extLst>
          </p:cNvPr>
          <p:cNvSpPr txBox="1"/>
          <p:nvPr/>
        </p:nvSpPr>
        <p:spPr>
          <a:xfrm>
            <a:off x="4009736" y="6599446"/>
            <a:ext cx="1143000" cy="261610"/>
          </a:xfrm>
          <a:prstGeom prst="rect">
            <a:avLst/>
          </a:prstGeom>
          <a:noFill/>
        </p:spPr>
        <p:txBody>
          <a:bodyPr wrap="square" rtlCol="0">
            <a:spAutoFit/>
          </a:bodyPr>
          <a:lstStyle/>
          <a:p>
            <a:pPr algn="ctr"/>
            <a:r>
              <a:rPr lang="en-GB" sz="1050" dirty="0">
                <a:solidFill>
                  <a:srgbClr val="002147"/>
                </a:solidFill>
              </a:rPr>
              <a:t>6 of 10</a:t>
            </a:r>
          </a:p>
        </p:txBody>
      </p:sp>
      <p:pic>
        <p:nvPicPr>
          <p:cNvPr id="19" name="Screen Recording 3">
            <a:hlinkClick r:id="" action="ppaction://media"/>
            <a:extLst>
              <a:ext uri="{FF2B5EF4-FFF2-40B4-BE49-F238E27FC236}">
                <a16:creationId xmlns:a16="http://schemas.microsoft.com/office/drawing/2014/main" id="{DED20F20-178A-4A3C-B43B-70B48BB2AC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6145" y="1295400"/>
            <a:ext cx="6530182" cy="4939081"/>
          </a:xfrm>
          <a:prstGeom prst="rect">
            <a:avLst/>
          </a:prstGeom>
        </p:spPr>
      </p:pic>
    </p:spTree>
    <p:extLst>
      <p:ext uri="{BB962C8B-B14F-4D97-AF65-F5344CB8AC3E}">
        <p14:creationId xmlns:p14="http://schemas.microsoft.com/office/powerpoint/2010/main" val="108528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fill="hold" display="0">
                  <p:stCondLst>
                    <p:cond delay="indefinite"/>
                  </p:stCondLst>
                </p:cTn>
                <p:tgtEl>
                  <p:spTgt spid="1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7E4A9E4-8037-4769-BA49-4469C2F05D0C}"/>
              </a:ext>
            </a:extLst>
          </p:cNvPr>
          <p:cNvSpPr txBox="1"/>
          <p:nvPr/>
        </p:nvSpPr>
        <p:spPr>
          <a:xfrm>
            <a:off x="4009736" y="6599446"/>
            <a:ext cx="1143000" cy="261610"/>
          </a:xfrm>
          <a:prstGeom prst="rect">
            <a:avLst/>
          </a:prstGeom>
          <a:noFill/>
        </p:spPr>
        <p:txBody>
          <a:bodyPr wrap="square" rtlCol="0">
            <a:spAutoFit/>
          </a:bodyPr>
          <a:lstStyle/>
          <a:p>
            <a:pPr algn="ctr"/>
            <a:r>
              <a:rPr lang="en-GB" sz="1050" dirty="0">
                <a:solidFill>
                  <a:srgbClr val="002147"/>
                </a:solidFill>
              </a:rPr>
              <a:t>7 of 10</a:t>
            </a:r>
          </a:p>
        </p:txBody>
      </p:sp>
      <p:sp>
        <p:nvSpPr>
          <p:cNvPr id="10" name="Title 9">
            <a:extLst>
              <a:ext uri="{FF2B5EF4-FFF2-40B4-BE49-F238E27FC236}">
                <a16:creationId xmlns:a16="http://schemas.microsoft.com/office/drawing/2014/main" id="{E6CAF25D-16E2-45E4-8207-0D67397394D9}"/>
              </a:ext>
            </a:extLst>
          </p:cNvPr>
          <p:cNvSpPr>
            <a:spLocks noGrp="1"/>
          </p:cNvSpPr>
          <p:nvPr>
            <p:ph type="title"/>
          </p:nvPr>
        </p:nvSpPr>
        <p:spPr>
          <a:xfrm>
            <a:off x="457200" y="274638"/>
            <a:ext cx="8229600" cy="1143000"/>
          </a:xfrm>
        </p:spPr>
        <p:txBody>
          <a:bodyPr/>
          <a:lstStyle/>
          <a:p>
            <a:r>
              <a:rPr lang="en-GB" dirty="0"/>
              <a:t>Results</a:t>
            </a:r>
          </a:p>
        </p:txBody>
      </p:sp>
      <p:sp>
        <p:nvSpPr>
          <p:cNvPr id="11" name="Content Placeholder 2">
            <a:extLst>
              <a:ext uri="{FF2B5EF4-FFF2-40B4-BE49-F238E27FC236}">
                <a16:creationId xmlns:a16="http://schemas.microsoft.com/office/drawing/2014/main" id="{68F539BC-A79E-4D66-B533-A606A6739C8D}"/>
              </a:ext>
            </a:extLst>
          </p:cNvPr>
          <p:cNvSpPr txBox="1">
            <a:spLocks/>
          </p:cNvSpPr>
          <p:nvPr/>
        </p:nvSpPr>
        <p:spPr>
          <a:xfrm>
            <a:off x="609600" y="1417638"/>
            <a:ext cx="2860942" cy="47545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indent="-176213" algn="just"/>
            <a:r>
              <a:rPr lang="en-GB" sz="1600" dirty="0">
                <a:sym typeface="Wingdings" panose="05000000000000000000" pitchFamily="2" charset="2"/>
              </a:rPr>
              <a:t>Numerical comparison (e.g. maximum angles, minimum angles, joint range of motion, figure 3.), and</a:t>
            </a:r>
          </a:p>
          <a:p>
            <a:pPr marL="176213" indent="-176213" algn="just"/>
            <a:endParaRPr lang="en-GB" sz="1600" dirty="0" smtClean="0">
              <a:sym typeface="Wingdings" panose="05000000000000000000" pitchFamily="2" charset="2"/>
            </a:endParaRPr>
          </a:p>
          <a:p>
            <a:pPr marL="176213" indent="-176213" algn="just"/>
            <a:r>
              <a:rPr lang="en-GB" sz="1600" dirty="0" smtClean="0">
                <a:sym typeface="Wingdings" panose="05000000000000000000" pitchFamily="2" charset="2"/>
              </a:rPr>
              <a:t>Graphical </a:t>
            </a:r>
            <a:r>
              <a:rPr lang="en-GB" sz="1600" dirty="0">
                <a:sym typeface="Wingdings" panose="05000000000000000000" pitchFamily="2" charset="2"/>
              </a:rPr>
              <a:t>comparison (e.g. movement range bar graphs, figure 4; ensemble graphs, figure 5;)</a:t>
            </a:r>
          </a:p>
          <a:p>
            <a:pPr marL="176213" indent="-176213" algn="just"/>
            <a:endParaRPr lang="en-GB" sz="1600" dirty="0" smtClean="0">
              <a:sym typeface="Wingdings" panose="05000000000000000000" pitchFamily="2" charset="2"/>
            </a:endParaRPr>
          </a:p>
          <a:p>
            <a:pPr marL="176213" indent="-176213" algn="just"/>
            <a:r>
              <a:rPr lang="en-GB" sz="1600" dirty="0" smtClean="0">
                <a:sym typeface="Wingdings" panose="05000000000000000000" pitchFamily="2" charset="2"/>
              </a:rPr>
              <a:t>The </a:t>
            </a:r>
            <a:r>
              <a:rPr lang="en-GB" sz="1600" dirty="0">
                <a:sym typeface="Wingdings" panose="05000000000000000000" pitchFamily="2" charset="2"/>
              </a:rPr>
              <a:t>app is customisable to match requirements for different research questions.</a:t>
            </a:r>
          </a:p>
          <a:p>
            <a:pPr marL="0" indent="0" algn="just">
              <a:buNone/>
            </a:pPr>
            <a:r>
              <a:rPr lang="en-GB" sz="1600" dirty="0">
                <a:sym typeface="Wingdings" panose="05000000000000000000" pitchFamily="2" charset="2"/>
              </a:rPr>
              <a:t> </a:t>
            </a:r>
            <a:endParaRPr lang="en-GB" sz="1600" dirty="0" smtClean="0">
              <a:sym typeface="Wingdings" panose="05000000000000000000" pitchFamily="2" charset="2"/>
            </a:endParaRPr>
          </a:p>
          <a:p>
            <a:pPr marL="176213" indent="-176213" algn="just"/>
            <a:r>
              <a:rPr lang="en-GB" sz="1600" dirty="0" smtClean="0">
                <a:sym typeface="Wingdings" panose="05000000000000000000" pitchFamily="2" charset="2"/>
              </a:rPr>
              <a:t>Can </a:t>
            </a:r>
            <a:r>
              <a:rPr lang="en-GB" sz="1600" dirty="0">
                <a:sym typeface="Wingdings" panose="05000000000000000000" pitchFamily="2" charset="2"/>
              </a:rPr>
              <a:t>provide different model (PGM and MVN) outputs at kinematic level.</a:t>
            </a:r>
            <a:endParaRPr lang="en-GB" sz="900" dirty="0"/>
          </a:p>
        </p:txBody>
      </p:sp>
      <p:grpSp>
        <p:nvGrpSpPr>
          <p:cNvPr id="2" name="Group 1">
            <a:extLst>
              <a:ext uri="{FF2B5EF4-FFF2-40B4-BE49-F238E27FC236}">
                <a16:creationId xmlns:a16="http://schemas.microsoft.com/office/drawing/2014/main" id="{01AEC622-C091-406D-B4EC-BB51C77C000E}"/>
              </a:ext>
            </a:extLst>
          </p:cNvPr>
          <p:cNvGrpSpPr/>
          <p:nvPr/>
        </p:nvGrpSpPr>
        <p:grpSpPr>
          <a:xfrm>
            <a:off x="4028940" y="1166019"/>
            <a:ext cx="4657860" cy="4366481"/>
            <a:chOff x="256905" y="3214673"/>
            <a:chExt cx="2860942" cy="2681972"/>
          </a:xfrm>
        </p:grpSpPr>
        <p:pic>
          <p:nvPicPr>
            <p:cNvPr id="6" name="Picture 5">
              <a:extLst>
                <a:ext uri="{FF2B5EF4-FFF2-40B4-BE49-F238E27FC236}">
                  <a16:creationId xmlns:a16="http://schemas.microsoft.com/office/drawing/2014/main" id="{AEA27978-22A7-41CA-8F7A-2AD9EF97B58E}"/>
                </a:ext>
              </a:extLst>
            </p:cNvPr>
            <p:cNvPicPr>
              <a:picLocks noChangeAspect="1"/>
            </p:cNvPicPr>
            <p:nvPr/>
          </p:nvPicPr>
          <p:blipFill rotWithShape="1">
            <a:blip r:embed="rId2"/>
            <a:srcRect l="6397" t="4923" r="6154" b="6895"/>
            <a:stretch/>
          </p:blipFill>
          <p:spPr>
            <a:xfrm>
              <a:off x="408305" y="3214673"/>
              <a:ext cx="2558143" cy="2526012"/>
            </a:xfrm>
            <a:prstGeom prst="rect">
              <a:avLst/>
            </a:prstGeom>
            <a:ln>
              <a:solidFill>
                <a:schemeClr val="bg1"/>
              </a:solidFill>
            </a:ln>
          </p:spPr>
        </p:pic>
        <p:sp>
          <p:nvSpPr>
            <p:cNvPr id="9" name="TextBox 8">
              <a:extLst>
                <a:ext uri="{FF2B5EF4-FFF2-40B4-BE49-F238E27FC236}">
                  <a16:creationId xmlns:a16="http://schemas.microsoft.com/office/drawing/2014/main" id="{785B0487-6D0C-4299-B012-C7BB481E92AB}"/>
                </a:ext>
              </a:extLst>
            </p:cNvPr>
            <p:cNvSpPr txBox="1"/>
            <p:nvPr/>
          </p:nvSpPr>
          <p:spPr>
            <a:xfrm>
              <a:off x="256905" y="5740685"/>
              <a:ext cx="2860942" cy="155960"/>
            </a:xfrm>
            <a:prstGeom prst="rect">
              <a:avLst/>
            </a:prstGeom>
            <a:noFill/>
          </p:spPr>
          <p:txBody>
            <a:bodyPr wrap="square" rtlCol="0">
              <a:spAutoFit/>
            </a:bodyPr>
            <a:lstStyle/>
            <a:p>
              <a:pPr algn="ctr"/>
              <a:r>
                <a:rPr lang="en-GB" sz="1050" dirty="0">
                  <a:solidFill>
                    <a:srgbClr val="002147"/>
                  </a:solidFill>
                </a:rPr>
                <a:t>Figure 5: Joint Angle Plots</a:t>
              </a:r>
            </a:p>
          </p:txBody>
        </p:sp>
      </p:grpSp>
      <p:grpSp>
        <p:nvGrpSpPr>
          <p:cNvPr id="3" name="Group 2">
            <a:extLst>
              <a:ext uri="{FF2B5EF4-FFF2-40B4-BE49-F238E27FC236}">
                <a16:creationId xmlns:a16="http://schemas.microsoft.com/office/drawing/2014/main" id="{F226A652-393F-4E5B-BF54-481C19864AE2}"/>
              </a:ext>
            </a:extLst>
          </p:cNvPr>
          <p:cNvGrpSpPr/>
          <p:nvPr/>
        </p:nvGrpSpPr>
        <p:grpSpPr>
          <a:xfrm>
            <a:off x="4028940" y="1662717"/>
            <a:ext cx="4713005" cy="4021934"/>
            <a:chOff x="3056257" y="3367073"/>
            <a:chExt cx="2968894" cy="2533563"/>
          </a:xfrm>
        </p:grpSpPr>
        <p:pic>
          <p:nvPicPr>
            <p:cNvPr id="5" name="Picture 4">
              <a:extLst>
                <a:ext uri="{FF2B5EF4-FFF2-40B4-BE49-F238E27FC236}">
                  <a16:creationId xmlns:a16="http://schemas.microsoft.com/office/drawing/2014/main" id="{727C89DD-C6FF-40CA-8D5D-0EAB452D2EFE}"/>
                </a:ext>
              </a:extLst>
            </p:cNvPr>
            <p:cNvPicPr/>
            <p:nvPr/>
          </p:nvPicPr>
          <p:blipFill rotWithShape="1">
            <a:blip r:embed="rId3"/>
            <a:srcRect l="30629" t="17286" r="27872" b="27352"/>
            <a:stretch/>
          </p:blipFill>
          <p:spPr bwMode="auto">
            <a:xfrm>
              <a:off x="3118848" y="3367073"/>
              <a:ext cx="2906303" cy="2135181"/>
            </a:xfrm>
            <a:prstGeom prst="rect">
              <a:avLst/>
            </a:prstGeom>
            <a:ln>
              <a:solidFill>
                <a:schemeClr val="tx1"/>
              </a:solid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BA0B398-19AF-45A9-868C-A7941C57BEB2}"/>
                </a:ext>
              </a:extLst>
            </p:cNvPr>
            <p:cNvSpPr txBox="1"/>
            <p:nvPr/>
          </p:nvSpPr>
          <p:spPr>
            <a:xfrm>
              <a:off x="3056257" y="5740685"/>
              <a:ext cx="2860942" cy="159951"/>
            </a:xfrm>
            <a:prstGeom prst="rect">
              <a:avLst/>
            </a:prstGeom>
            <a:noFill/>
          </p:spPr>
          <p:txBody>
            <a:bodyPr wrap="square" rtlCol="0">
              <a:spAutoFit/>
            </a:bodyPr>
            <a:lstStyle/>
            <a:p>
              <a:pPr algn="ctr"/>
              <a:r>
                <a:rPr lang="en-GB" sz="1050" dirty="0">
                  <a:solidFill>
                    <a:srgbClr val="002147"/>
                  </a:solidFill>
                </a:rPr>
                <a:t>Figure 3: Max/Min/Range Joint Angle Table</a:t>
              </a:r>
            </a:p>
          </p:txBody>
        </p:sp>
      </p:grpSp>
      <p:grpSp>
        <p:nvGrpSpPr>
          <p:cNvPr id="14" name="Group 13">
            <a:extLst>
              <a:ext uri="{FF2B5EF4-FFF2-40B4-BE49-F238E27FC236}">
                <a16:creationId xmlns:a16="http://schemas.microsoft.com/office/drawing/2014/main" id="{1995B431-CE2E-4400-8920-7F8DADD7FD7D}"/>
              </a:ext>
            </a:extLst>
          </p:cNvPr>
          <p:cNvGrpSpPr/>
          <p:nvPr/>
        </p:nvGrpSpPr>
        <p:grpSpPr>
          <a:xfrm>
            <a:off x="4051570" y="1166019"/>
            <a:ext cx="4767106" cy="4594296"/>
            <a:chOff x="6086374" y="3177998"/>
            <a:chExt cx="2860942" cy="2757231"/>
          </a:xfrm>
        </p:grpSpPr>
        <p:pic>
          <p:nvPicPr>
            <p:cNvPr id="16" name="Picture 15">
              <a:extLst>
                <a:ext uri="{FF2B5EF4-FFF2-40B4-BE49-F238E27FC236}">
                  <a16:creationId xmlns:a16="http://schemas.microsoft.com/office/drawing/2014/main" id="{41B81B10-3F7A-430A-9CD7-85824221E96A}"/>
                </a:ext>
              </a:extLst>
            </p:cNvPr>
            <p:cNvPicPr>
              <a:picLocks noChangeAspect="1"/>
            </p:cNvPicPr>
            <p:nvPr/>
          </p:nvPicPr>
          <p:blipFill rotWithShape="1">
            <a:blip r:embed="rId4"/>
            <a:srcRect l="7108" t="264" r="-426" b="8002"/>
            <a:stretch/>
          </p:blipFill>
          <p:spPr>
            <a:xfrm>
              <a:off x="6166665" y="3177998"/>
              <a:ext cx="2700360" cy="2599362"/>
            </a:xfrm>
            <a:prstGeom prst="rect">
              <a:avLst/>
            </a:prstGeom>
            <a:ln>
              <a:solidFill>
                <a:schemeClr val="bg1"/>
              </a:solidFill>
            </a:ln>
          </p:spPr>
        </p:pic>
        <p:sp>
          <p:nvSpPr>
            <p:cNvPr id="17" name="TextBox 16">
              <a:extLst>
                <a:ext uri="{FF2B5EF4-FFF2-40B4-BE49-F238E27FC236}">
                  <a16:creationId xmlns:a16="http://schemas.microsoft.com/office/drawing/2014/main" id="{A5435C7E-D9AD-4C35-92FF-0686E354B0CF}"/>
                </a:ext>
              </a:extLst>
            </p:cNvPr>
            <p:cNvSpPr txBox="1"/>
            <p:nvPr/>
          </p:nvSpPr>
          <p:spPr>
            <a:xfrm>
              <a:off x="6086374" y="5783271"/>
              <a:ext cx="2860942" cy="151958"/>
            </a:xfrm>
            <a:prstGeom prst="rect">
              <a:avLst/>
            </a:prstGeom>
            <a:noFill/>
          </p:spPr>
          <p:txBody>
            <a:bodyPr wrap="square" rtlCol="0">
              <a:spAutoFit/>
            </a:bodyPr>
            <a:lstStyle/>
            <a:p>
              <a:pPr algn="ctr"/>
              <a:r>
                <a:rPr lang="en-GB" sz="1050" dirty="0">
                  <a:solidFill>
                    <a:srgbClr val="002147"/>
                  </a:solidFill>
                </a:rPr>
                <a:t>Figure 4: Max/Min/Range Joint Angle Bar Plot</a:t>
              </a:r>
            </a:p>
          </p:txBody>
        </p:sp>
      </p:grpSp>
    </p:spTree>
    <p:extLst>
      <p:ext uri="{BB962C8B-B14F-4D97-AF65-F5344CB8AC3E}">
        <p14:creationId xmlns:p14="http://schemas.microsoft.com/office/powerpoint/2010/main" val="167977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4"/>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2"/>
          <p:cNvSpPr>
            <a:spLocks noGrp="1"/>
          </p:cNvSpPr>
          <p:nvPr>
            <p:ph idx="1"/>
          </p:nvPr>
        </p:nvSpPr>
        <p:spPr>
          <a:xfrm>
            <a:off x="381000" y="1263120"/>
            <a:ext cx="8305800" cy="5442480"/>
          </a:xfrm>
        </p:spPr>
        <p:txBody>
          <a:bodyPr>
            <a:noAutofit/>
          </a:bodyPr>
          <a:lstStyle/>
          <a:p>
            <a:pPr marL="174625" indent="-174625" algn="just">
              <a:buClr>
                <a:srgbClr val="002147"/>
              </a:buClr>
            </a:pPr>
            <a:r>
              <a:rPr lang="en-GB" sz="2000" dirty="0"/>
              <a:t>MCAPA v2.0 eliminates the need for coding, making movement analyses more feasible for clinicians and researchers alike. </a:t>
            </a:r>
          </a:p>
          <a:p>
            <a:pPr marL="0" indent="0" algn="just">
              <a:buClr>
                <a:srgbClr val="002147"/>
              </a:buClr>
              <a:buNone/>
            </a:pPr>
            <a:endParaRPr lang="en-GB" sz="2000" dirty="0"/>
          </a:p>
          <a:p>
            <a:pPr marL="174625" indent="-174625" algn="just">
              <a:buClr>
                <a:srgbClr val="002147"/>
              </a:buClr>
            </a:pPr>
            <a:r>
              <a:rPr lang="en-GB" sz="2000" dirty="0"/>
              <a:t>Potential to improve objectivity in treatment planning and clinical decision-making</a:t>
            </a:r>
          </a:p>
          <a:p>
            <a:pPr marL="0" indent="0" algn="just">
              <a:buClr>
                <a:srgbClr val="002147"/>
              </a:buClr>
              <a:buNone/>
            </a:pPr>
            <a:endParaRPr lang="en-GB" sz="2000" dirty="0"/>
          </a:p>
          <a:p>
            <a:pPr marL="174625" indent="-174625" algn="just">
              <a:buClr>
                <a:srgbClr val="002147"/>
              </a:buClr>
            </a:pPr>
            <a:r>
              <a:rPr lang="en-GB" sz="2000" dirty="0"/>
              <a:t>A move towards standardisation in UE biomechanical studies </a:t>
            </a:r>
            <a:r>
              <a:rPr lang="en-GB" sz="2000" dirty="0" smtClean="0">
                <a:solidFill>
                  <a:schemeClr val="tx1">
                    <a:lumMod val="50000"/>
                    <a:lumOff val="50000"/>
                  </a:schemeClr>
                </a:solidFill>
              </a:rPr>
              <a:t>(Wu </a:t>
            </a:r>
            <a:r>
              <a:rPr lang="en-GB" sz="2000" dirty="0">
                <a:solidFill>
                  <a:schemeClr val="tx1">
                    <a:lumMod val="50000"/>
                    <a:lumOff val="50000"/>
                  </a:schemeClr>
                </a:solidFill>
              </a:rPr>
              <a:t>et al., 2005; Rau et al</a:t>
            </a:r>
            <a:r>
              <a:rPr lang="en-GB" sz="2000" dirty="0" smtClean="0">
                <a:solidFill>
                  <a:schemeClr val="tx1">
                    <a:lumMod val="50000"/>
                    <a:lumOff val="50000"/>
                  </a:schemeClr>
                </a:solidFill>
              </a:rPr>
              <a:t>., 2000</a:t>
            </a:r>
            <a:r>
              <a:rPr lang="en-GB" sz="2000" dirty="0">
                <a:solidFill>
                  <a:schemeClr val="tx1">
                    <a:lumMod val="50000"/>
                    <a:lumOff val="50000"/>
                  </a:schemeClr>
                </a:solidFill>
              </a:rPr>
              <a:t>; Anglin &amp; Wyss, 2000)</a:t>
            </a:r>
          </a:p>
          <a:p>
            <a:pPr marL="0" indent="0" algn="just">
              <a:buClr>
                <a:srgbClr val="002147"/>
              </a:buClr>
              <a:buNone/>
            </a:pPr>
            <a:endParaRPr lang="en-GB" sz="2000" dirty="0">
              <a:solidFill>
                <a:schemeClr val="tx1">
                  <a:lumMod val="50000"/>
                  <a:lumOff val="50000"/>
                </a:schemeClr>
              </a:solidFill>
            </a:endParaRPr>
          </a:p>
          <a:p>
            <a:pPr marL="174625" indent="-174625" algn="just">
              <a:buClr>
                <a:srgbClr val="002147"/>
              </a:buClr>
            </a:pPr>
            <a:r>
              <a:rPr lang="en-GB" sz="2000" dirty="0"/>
              <a:t>Opensource app; adaptability to different research questions/objectives</a:t>
            </a:r>
          </a:p>
          <a:p>
            <a:pPr marL="174625" indent="-174625" algn="just">
              <a:buClr>
                <a:srgbClr val="002147"/>
              </a:buClr>
            </a:pPr>
            <a:endParaRPr lang="en-GB" sz="2000" dirty="0">
              <a:solidFill>
                <a:schemeClr val="tx1">
                  <a:lumMod val="50000"/>
                  <a:lumOff val="50000"/>
                </a:schemeClr>
              </a:solidFill>
            </a:endParaRPr>
          </a:p>
          <a:p>
            <a:pPr marL="0" indent="0" algn="just">
              <a:buClr>
                <a:srgbClr val="002147"/>
              </a:buClr>
              <a:buNone/>
            </a:pPr>
            <a:endParaRPr lang="en-GB" sz="2000" dirty="0">
              <a:solidFill>
                <a:schemeClr val="tx1">
                  <a:lumMod val="50000"/>
                  <a:lumOff val="50000"/>
                </a:schemeClr>
              </a:solidFill>
            </a:endParaRPr>
          </a:p>
          <a:p>
            <a:pPr marL="174625" indent="-174625" algn="just">
              <a:buClr>
                <a:srgbClr val="002147"/>
              </a:buClr>
            </a:pPr>
            <a:endParaRPr lang="en-GB" sz="2000" dirty="0"/>
          </a:p>
        </p:txBody>
      </p:sp>
      <p:sp>
        <p:nvSpPr>
          <p:cNvPr id="2" name="Title 1"/>
          <p:cNvSpPr>
            <a:spLocks noGrp="1"/>
          </p:cNvSpPr>
          <p:nvPr>
            <p:ph type="title"/>
          </p:nvPr>
        </p:nvSpPr>
        <p:spPr>
          <a:xfrm>
            <a:off x="457200" y="152400"/>
            <a:ext cx="8229600" cy="1143000"/>
          </a:xfrm>
          <a:noFill/>
        </p:spPr>
        <p:txBody>
          <a:bodyPr/>
          <a:lstStyle/>
          <a:p>
            <a:r>
              <a:rPr lang="en-GB" dirty="0"/>
              <a:t>Discussion</a:t>
            </a:r>
          </a:p>
        </p:txBody>
      </p:sp>
      <p:sp>
        <p:nvSpPr>
          <p:cNvPr id="9" name="TextBox 8">
            <a:extLst>
              <a:ext uri="{FF2B5EF4-FFF2-40B4-BE49-F238E27FC236}">
                <a16:creationId xmlns:a16="http://schemas.microsoft.com/office/drawing/2014/main" id="{7AE0A531-640C-44DA-84B7-8A3F1983DEB1}"/>
              </a:ext>
            </a:extLst>
          </p:cNvPr>
          <p:cNvSpPr txBox="1"/>
          <p:nvPr/>
        </p:nvSpPr>
        <p:spPr>
          <a:xfrm>
            <a:off x="4009736" y="6599446"/>
            <a:ext cx="1143000" cy="261610"/>
          </a:xfrm>
          <a:prstGeom prst="rect">
            <a:avLst/>
          </a:prstGeom>
          <a:noFill/>
        </p:spPr>
        <p:txBody>
          <a:bodyPr wrap="square" rtlCol="0">
            <a:spAutoFit/>
          </a:bodyPr>
          <a:lstStyle/>
          <a:p>
            <a:pPr algn="ctr"/>
            <a:r>
              <a:rPr lang="en-GB" sz="1050" dirty="0">
                <a:solidFill>
                  <a:srgbClr val="002147"/>
                </a:solidFill>
              </a:rPr>
              <a:t>8 of 10</a:t>
            </a:r>
          </a:p>
        </p:txBody>
      </p:sp>
    </p:spTree>
    <p:extLst>
      <p:ext uri="{BB962C8B-B14F-4D97-AF65-F5344CB8AC3E}">
        <p14:creationId xmlns:p14="http://schemas.microsoft.com/office/powerpoint/2010/main" val="4069064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1371600"/>
            <a:ext cx="8229600" cy="5105400"/>
          </a:xfrm>
        </p:spPr>
        <p:txBody>
          <a:bodyPr>
            <a:normAutofit/>
          </a:bodyPr>
          <a:lstStyle/>
          <a:p>
            <a:pPr marL="360363" indent="-176213" algn="just" fontAlgn="base">
              <a:buClr>
                <a:srgbClr val="002147"/>
              </a:buClr>
              <a:tabLst>
                <a:tab pos="179388" algn="l"/>
              </a:tabLst>
            </a:pPr>
            <a:r>
              <a:rPr lang="en-GB" sz="2400" dirty="0"/>
              <a:t>Making the app compatible with lower-extremity data for gait analysis</a:t>
            </a:r>
          </a:p>
          <a:p>
            <a:pPr marL="360363" indent="-176213" algn="just" fontAlgn="base">
              <a:buClr>
                <a:srgbClr val="002147"/>
              </a:buClr>
              <a:tabLst>
                <a:tab pos="179388" algn="l"/>
              </a:tabLst>
            </a:pPr>
            <a:endParaRPr lang="en-GB" sz="1400" dirty="0"/>
          </a:p>
          <a:p>
            <a:pPr marL="360363" indent="-176213" algn="just" fontAlgn="base">
              <a:buClr>
                <a:srgbClr val="002147"/>
              </a:buClr>
              <a:tabLst>
                <a:tab pos="179388" algn="l"/>
              </a:tabLst>
            </a:pPr>
            <a:r>
              <a:rPr lang="en-GB" sz="2400" dirty="0"/>
              <a:t>Improving accessibility features (e.g. plot colour; greyscale)</a:t>
            </a:r>
          </a:p>
          <a:p>
            <a:pPr marL="360363" indent="-176213" algn="just" fontAlgn="base">
              <a:buClr>
                <a:srgbClr val="002147"/>
              </a:buClr>
              <a:tabLst>
                <a:tab pos="179388" algn="l"/>
              </a:tabLst>
            </a:pPr>
            <a:endParaRPr lang="en-GB" sz="1400" dirty="0"/>
          </a:p>
          <a:p>
            <a:pPr marL="360363" indent="-176213" algn="just" fontAlgn="base">
              <a:buClr>
                <a:srgbClr val="002147"/>
              </a:buClr>
              <a:tabLst>
                <a:tab pos="179388" algn="l"/>
              </a:tabLst>
            </a:pPr>
            <a:r>
              <a:rPr lang="en-GB" sz="2400" dirty="0" smtClean="0"/>
              <a:t>Usability testing </a:t>
            </a:r>
            <a:r>
              <a:rPr lang="en-GB" sz="2400" dirty="0" smtClean="0">
                <a:sym typeface="Wingdings" panose="05000000000000000000" pitchFamily="2" charset="2"/>
              </a:rPr>
              <a:t> </a:t>
            </a:r>
            <a:r>
              <a:rPr lang="en-GB" sz="2400" dirty="0" smtClean="0"/>
              <a:t>Further </a:t>
            </a:r>
            <a:r>
              <a:rPr lang="en-GB" sz="2400" dirty="0"/>
              <a:t>improving the </a:t>
            </a:r>
            <a:r>
              <a:rPr lang="en-GB" sz="2400" dirty="0" smtClean="0"/>
              <a:t>user interface</a:t>
            </a:r>
            <a:endParaRPr lang="en-GB" sz="2400" dirty="0"/>
          </a:p>
          <a:p>
            <a:pPr marL="360363" indent="-176213" algn="just" fontAlgn="base">
              <a:buClr>
                <a:srgbClr val="002147"/>
              </a:buClr>
              <a:tabLst>
                <a:tab pos="179388" algn="l"/>
              </a:tabLst>
            </a:pPr>
            <a:endParaRPr lang="en-GB" sz="2400" dirty="0"/>
          </a:p>
        </p:txBody>
      </p:sp>
      <p:sp>
        <p:nvSpPr>
          <p:cNvPr id="7" name="Title 1"/>
          <p:cNvSpPr txBox="1">
            <a:spLocks/>
          </p:cNvSpPr>
          <p:nvPr/>
        </p:nvSpPr>
        <p:spPr>
          <a:xfrm>
            <a:off x="457200" y="30480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i="0" kern="1200">
                <a:solidFill>
                  <a:srgbClr val="002147"/>
                </a:solidFill>
                <a:latin typeface="+mj-lt"/>
                <a:ea typeface="+mj-ea"/>
                <a:cs typeface="+mj-cs"/>
              </a:defRPr>
            </a:lvl1pPr>
          </a:lstStyle>
          <a:p>
            <a:r>
              <a:rPr lang="en-GB" dirty="0"/>
              <a:t>Future work</a:t>
            </a:r>
          </a:p>
        </p:txBody>
      </p:sp>
      <p:sp>
        <p:nvSpPr>
          <p:cNvPr id="16" name="TextBox 15"/>
          <p:cNvSpPr txBox="1"/>
          <p:nvPr/>
        </p:nvSpPr>
        <p:spPr>
          <a:xfrm>
            <a:off x="4009736" y="6599446"/>
            <a:ext cx="1143000" cy="261610"/>
          </a:xfrm>
          <a:prstGeom prst="rect">
            <a:avLst/>
          </a:prstGeom>
          <a:noFill/>
        </p:spPr>
        <p:txBody>
          <a:bodyPr wrap="square" rtlCol="0">
            <a:spAutoFit/>
          </a:bodyPr>
          <a:lstStyle/>
          <a:p>
            <a:pPr algn="ctr"/>
            <a:r>
              <a:rPr lang="en-GB" sz="1050" dirty="0"/>
              <a:t>9 of 10</a:t>
            </a:r>
          </a:p>
        </p:txBody>
      </p:sp>
      <p:sp>
        <p:nvSpPr>
          <p:cNvPr id="10" name="Rectangle 9">
            <a:extLst>
              <a:ext uri="{FF2B5EF4-FFF2-40B4-BE49-F238E27FC236}">
                <a16:creationId xmlns:a16="http://schemas.microsoft.com/office/drawing/2014/main" id="{2CD2F32B-309E-45A5-BC25-8F7C7B9420FE}"/>
              </a:ext>
            </a:extLst>
          </p:cNvPr>
          <p:cNvSpPr/>
          <p:nvPr/>
        </p:nvSpPr>
        <p:spPr bwMode="auto">
          <a:xfrm>
            <a:off x="3103550" y="5097677"/>
            <a:ext cx="5888050" cy="1455523"/>
          </a:xfrm>
          <a:prstGeom prst="rect">
            <a:avLst/>
          </a:prstGeom>
          <a:solidFill>
            <a:srgbClr val="0A235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algn="ctr" defTabSz="863600"/>
            <a:endParaRPr lang="en-US" sz="4000" b="1">
              <a:solidFill>
                <a:schemeClr val="bg1"/>
              </a:solidFill>
              <a:cs typeface="Arial" panose="020B0604020202020204" pitchFamily="34" charset="0"/>
            </a:endParaRPr>
          </a:p>
        </p:txBody>
      </p:sp>
      <p:grpSp>
        <p:nvGrpSpPr>
          <p:cNvPr id="13" name="Group 12">
            <a:extLst>
              <a:ext uri="{FF2B5EF4-FFF2-40B4-BE49-F238E27FC236}">
                <a16:creationId xmlns:a16="http://schemas.microsoft.com/office/drawing/2014/main" id="{D55E14C8-2AF7-4625-A13F-68C77F3F88B3}"/>
              </a:ext>
            </a:extLst>
          </p:cNvPr>
          <p:cNvGrpSpPr/>
          <p:nvPr/>
        </p:nvGrpSpPr>
        <p:grpSpPr>
          <a:xfrm>
            <a:off x="3190060" y="5159899"/>
            <a:ext cx="5732472" cy="1309268"/>
            <a:chOff x="9520550" y="38013765"/>
            <a:chExt cx="11498529" cy="2626206"/>
          </a:xfrm>
        </p:grpSpPr>
        <p:sp>
          <p:nvSpPr>
            <p:cNvPr id="15" name="TextBox 14">
              <a:extLst>
                <a:ext uri="{FF2B5EF4-FFF2-40B4-BE49-F238E27FC236}">
                  <a16:creationId xmlns:a16="http://schemas.microsoft.com/office/drawing/2014/main" id="{395D985D-76E8-4A0A-A0A1-D83E44E8F64A}"/>
                </a:ext>
              </a:extLst>
            </p:cNvPr>
            <p:cNvSpPr txBox="1"/>
            <p:nvPr/>
          </p:nvSpPr>
          <p:spPr>
            <a:xfrm>
              <a:off x="14701360" y="38246914"/>
              <a:ext cx="6317719" cy="2037276"/>
            </a:xfrm>
            <a:prstGeom prst="rect">
              <a:avLst/>
            </a:prstGeom>
            <a:noFill/>
          </p:spPr>
          <p:txBody>
            <a:bodyPr wrap="square" rtlCol="0">
              <a:spAutoFit/>
            </a:bodyPr>
            <a:lstStyle/>
            <a:p>
              <a:pPr algn="just"/>
              <a:r>
                <a:rPr lang="en-GB" sz="2000" dirty="0">
                  <a:solidFill>
                    <a:schemeClr val="bg1"/>
                  </a:solidFill>
                </a:rPr>
                <a:t>Scan this code for the GitHub link for the app and a copy of the slides</a:t>
              </a:r>
            </a:p>
          </p:txBody>
        </p:sp>
        <p:pic>
          <p:nvPicPr>
            <p:cNvPr id="20" name="Picture 19">
              <a:extLst>
                <a:ext uri="{FF2B5EF4-FFF2-40B4-BE49-F238E27FC236}">
                  <a16:creationId xmlns:a16="http://schemas.microsoft.com/office/drawing/2014/main" id="{FC242F42-E9DD-4311-8BCA-58B22445E231}"/>
                </a:ext>
              </a:extLst>
            </p:cNvPr>
            <p:cNvPicPr>
              <a:picLocks noChangeAspect="1"/>
            </p:cNvPicPr>
            <p:nvPr/>
          </p:nvPicPr>
          <p:blipFill>
            <a:blip r:embed="rId3"/>
            <a:stretch>
              <a:fillRect/>
            </a:stretch>
          </p:blipFill>
          <p:spPr>
            <a:xfrm>
              <a:off x="9520550" y="38013765"/>
              <a:ext cx="2626206" cy="2626206"/>
            </a:xfrm>
            <a:prstGeom prst="rect">
              <a:avLst/>
            </a:prstGeom>
          </p:spPr>
        </p:pic>
        <p:sp>
          <p:nvSpPr>
            <p:cNvPr id="21" name="Arrow: Up 4">
              <a:extLst>
                <a:ext uri="{FF2B5EF4-FFF2-40B4-BE49-F238E27FC236}">
                  <a16:creationId xmlns:a16="http://schemas.microsoft.com/office/drawing/2014/main" id="{49431005-DDC5-4D79-821C-DC6DB8F6602B}"/>
                </a:ext>
              </a:extLst>
            </p:cNvPr>
            <p:cNvSpPr/>
            <p:nvPr/>
          </p:nvSpPr>
          <p:spPr bwMode="auto">
            <a:xfrm rot="16200000">
              <a:off x="13177084" y="38625697"/>
              <a:ext cx="539669" cy="1415993"/>
            </a:xfrm>
            <a:prstGeom prst="upArrow">
              <a:avLst>
                <a:gd name="adj1" fmla="val 62076"/>
                <a:gd name="adj2" fmla="val 8027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0"/>
                </a:spcBef>
                <a:spcAft>
                  <a:spcPct val="0"/>
                </a:spcAft>
              </a:pPr>
              <a:endParaRPr lang="en-US" sz="1000">
                <a:latin typeface="Arial" charset="0"/>
              </a:endParaRPr>
            </a:p>
          </p:txBody>
        </p:sp>
      </p:grpSp>
    </p:spTree>
    <p:extLst>
      <p:ext uri="{BB962C8B-B14F-4D97-AF65-F5344CB8AC3E}">
        <p14:creationId xmlns:p14="http://schemas.microsoft.com/office/powerpoint/2010/main" val="314591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128633</TotalTime>
  <Words>1980</Words>
  <Application>Microsoft Office PowerPoint</Application>
  <PresentationFormat>On-screen Show (4:3)</PresentationFormat>
  <Paragraphs>220</Paragraphs>
  <Slides>20</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Courier New</vt:lpstr>
      <vt:lpstr>Times New Roman</vt:lpstr>
      <vt:lpstr>Wingdings</vt:lpstr>
      <vt:lpstr>Office Theme</vt:lpstr>
      <vt:lpstr>An Opensource Framework to Analyse Marker-based and Inertial-Sensor-based Motion Measurements: Motion Capture Analysis &amp; Plotting Assistant (MCAPA) 2.0 </vt:lpstr>
      <vt:lpstr>Introduction</vt:lpstr>
      <vt:lpstr>Introduction (Continued)</vt:lpstr>
      <vt:lpstr>Methods</vt:lpstr>
      <vt:lpstr>Motion Capture Analysis &amp; Plotting Assistant 2.0</vt:lpstr>
      <vt:lpstr>MCAPA 2.0 App -- Video Demo</vt:lpstr>
      <vt:lpstr>Results</vt:lpstr>
      <vt:lpstr>Discussion</vt:lpstr>
      <vt:lpstr>PowerPoint Presentation</vt:lpstr>
      <vt:lpstr>PowerPoint Presentation</vt:lpstr>
      <vt:lpstr>References</vt:lpstr>
      <vt:lpstr>Back-up slides</vt:lpstr>
      <vt:lpstr>Data capture</vt:lpstr>
      <vt:lpstr>Data analysis</vt:lpstr>
      <vt:lpstr>Classification of human motion tracking using sensor technologies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Vicks</dc:creator>
  <cp:lastModifiedBy>Vikranth Nagaraja</cp:lastModifiedBy>
  <cp:revision>2182</cp:revision>
  <cp:lastPrinted>2018-07-01T17:34:52Z</cp:lastPrinted>
  <dcterms:created xsi:type="dcterms:W3CDTF">2006-08-16T00:00:00Z</dcterms:created>
  <dcterms:modified xsi:type="dcterms:W3CDTF">2019-09-02T17:18:10Z</dcterms:modified>
</cp:coreProperties>
</file>